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559675" cy="1069181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06" autoAdjust="0"/>
    <p:restoredTop sz="94660"/>
  </p:normalViewPr>
  <p:slideViewPr>
    <p:cSldViewPr snapToGrid="0" showGuides="1">
      <p:cViewPr>
        <p:scale>
          <a:sx n="75" d="100"/>
          <a:sy n="75" d="100"/>
        </p:scale>
        <p:origin x="1746" y="-882"/>
      </p:cViewPr>
      <p:guideLst>
        <p:guide orient="horz" pos="3368"/>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BE2B58-7EF0-427E-9555-6696D30594A9}" type="doc">
      <dgm:prSet loTypeId="urn:microsoft.com/office/officeart/2005/8/layout/hChevron3" loCatId="process" qsTypeId="urn:microsoft.com/office/officeart/2005/8/quickstyle/3d5" qsCatId="3D" csTypeId="urn:microsoft.com/office/officeart/2005/8/colors/accent1_2" csCatId="accent1" phldr="1"/>
      <dgm:spPr>
        <a:scene3d>
          <a:camera prst="isometricOffAxis2Left" zoom="95000">
            <a:rot lat="810083" lon="20633774" rev="240000"/>
          </a:camera>
          <a:lightRig rig="flat" dir="t"/>
        </a:scene3d>
      </dgm:spPr>
    </dgm:pt>
    <dgm:pt modelId="{172CE374-D7BA-44D6-8457-D965064FD005}">
      <dgm:prSet phldrT="[テキスト]" custT="1"/>
      <dgm:spPr>
        <a:solidFill>
          <a:srgbClr val="00B0F0"/>
        </a:solidFill>
        <a:sp3d extrusionH="381000" contourW="38100" prstMaterial="matte">
          <a:contourClr>
            <a:schemeClr val="lt1"/>
          </a:contourClr>
        </a:sp3d>
      </dgm:spPr>
      <dgm:t>
        <a:bodyPr/>
        <a:lstStyle/>
        <a:p>
          <a:r>
            <a:rPr kumimoji="1" lang="en-US" altLang="ja-JP" sz="1600" b="1" dirty="0" smtClean="0">
              <a:latin typeface="游ゴシック" panose="020B0400000000000000" pitchFamily="50" charset="-128"/>
              <a:ea typeface="游ゴシック" panose="020B0400000000000000" pitchFamily="50" charset="-128"/>
            </a:rPr>
            <a:t>30</a:t>
          </a:r>
          <a:r>
            <a:rPr kumimoji="1" lang="ja-JP" altLang="en-US" sz="1600" b="1" dirty="0" smtClean="0">
              <a:latin typeface="游ゴシック" panose="020B0400000000000000" pitchFamily="50" charset="-128"/>
              <a:ea typeface="游ゴシック" panose="020B0400000000000000" pitchFamily="50" charset="-128"/>
            </a:rPr>
            <a:t>歳までに町へ</a:t>
          </a:r>
          <a:endParaRPr kumimoji="1" lang="en-US" altLang="ja-JP" sz="1600" b="1" dirty="0" smtClean="0">
            <a:latin typeface="游ゴシック" panose="020B0400000000000000" pitchFamily="50" charset="-128"/>
            <a:ea typeface="游ゴシック" panose="020B0400000000000000" pitchFamily="50" charset="-128"/>
          </a:endParaRPr>
        </a:p>
        <a:p>
          <a:r>
            <a:rPr kumimoji="1" lang="ja-JP" altLang="en-US" sz="1600" b="1" dirty="0" smtClean="0">
              <a:latin typeface="游ゴシック" panose="020B0400000000000000" pitchFamily="50" charset="-128"/>
              <a:ea typeface="游ゴシック" panose="020B0400000000000000" pitchFamily="50" charset="-128"/>
            </a:rPr>
            <a:t>移住する</a:t>
          </a:r>
          <a:endParaRPr kumimoji="1" lang="ja-JP" altLang="en-US" sz="1600" b="1" dirty="0">
            <a:latin typeface="游ゴシック" panose="020B0400000000000000" pitchFamily="50" charset="-128"/>
            <a:ea typeface="游ゴシック" panose="020B0400000000000000" pitchFamily="50" charset="-128"/>
          </a:endParaRPr>
        </a:p>
      </dgm:t>
    </dgm:pt>
    <dgm:pt modelId="{AF7C4388-795B-48E1-8756-F259FF928C50}" type="parTrans" cxnId="{58ACFD6E-B24E-4CC2-9F47-C574EE626180}">
      <dgm:prSet/>
      <dgm:spPr/>
      <dgm:t>
        <a:bodyPr/>
        <a:lstStyle/>
        <a:p>
          <a:endParaRPr kumimoji="1" lang="ja-JP" altLang="en-US" sz="1600" b="1">
            <a:latin typeface="游ゴシック" panose="020B0400000000000000" pitchFamily="50" charset="-128"/>
            <a:ea typeface="游ゴシック" panose="020B0400000000000000" pitchFamily="50" charset="-128"/>
          </a:endParaRPr>
        </a:p>
      </dgm:t>
    </dgm:pt>
    <dgm:pt modelId="{B3335C73-B143-43C5-A233-4C29E54430B1}" type="sibTrans" cxnId="{58ACFD6E-B24E-4CC2-9F47-C574EE626180}">
      <dgm:prSet/>
      <dgm:spPr/>
      <dgm:t>
        <a:bodyPr/>
        <a:lstStyle/>
        <a:p>
          <a:endParaRPr kumimoji="1" lang="ja-JP" altLang="en-US" sz="1600" b="1">
            <a:latin typeface="游ゴシック" panose="020B0400000000000000" pitchFamily="50" charset="-128"/>
            <a:ea typeface="游ゴシック" panose="020B0400000000000000" pitchFamily="50" charset="-128"/>
          </a:endParaRPr>
        </a:p>
      </dgm:t>
    </dgm:pt>
    <dgm:pt modelId="{A650F6FC-C24D-48AB-A1DB-D1B65FB65942}">
      <dgm:prSet phldrT="[テキスト]" custT="1"/>
      <dgm:spPr>
        <a:solidFill>
          <a:srgbClr val="0070C0"/>
        </a:solidFill>
      </dgm:spPr>
      <dgm:t>
        <a:bodyPr/>
        <a:lstStyle/>
        <a:p>
          <a:r>
            <a:rPr kumimoji="1" lang="ja-JP" altLang="en-US" sz="1800" b="1" dirty="0" smtClean="0">
              <a:latin typeface="游ゴシック" panose="020B0400000000000000" pitchFamily="50" charset="-128"/>
              <a:ea typeface="游ゴシック" panose="020B0400000000000000" pitchFamily="50" charset="-128"/>
            </a:rPr>
            <a:t>就労する</a:t>
          </a:r>
          <a:endParaRPr kumimoji="1" lang="en-US" altLang="ja-JP" sz="1800" b="1" dirty="0" smtClean="0">
            <a:latin typeface="游ゴシック" panose="020B0400000000000000" pitchFamily="50" charset="-128"/>
            <a:ea typeface="游ゴシック" panose="020B0400000000000000" pitchFamily="50" charset="-128"/>
          </a:endParaRPr>
        </a:p>
      </dgm:t>
    </dgm:pt>
    <dgm:pt modelId="{46C2B319-1F2C-49CE-89DF-7FFBEF95720F}" type="parTrans" cxnId="{ABA9202E-9E85-41FB-B550-0F9DBD84B2FE}">
      <dgm:prSet/>
      <dgm:spPr/>
      <dgm:t>
        <a:bodyPr/>
        <a:lstStyle/>
        <a:p>
          <a:endParaRPr kumimoji="1" lang="ja-JP" altLang="en-US" sz="1600" b="1">
            <a:latin typeface="游ゴシック" panose="020B0400000000000000" pitchFamily="50" charset="-128"/>
            <a:ea typeface="游ゴシック" panose="020B0400000000000000" pitchFamily="50" charset="-128"/>
          </a:endParaRPr>
        </a:p>
      </dgm:t>
    </dgm:pt>
    <dgm:pt modelId="{B6DDC781-6751-4CAD-AF17-86977131D181}" type="sibTrans" cxnId="{ABA9202E-9E85-41FB-B550-0F9DBD84B2FE}">
      <dgm:prSet/>
      <dgm:spPr/>
      <dgm:t>
        <a:bodyPr/>
        <a:lstStyle/>
        <a:p>
          <a:endParaRPr kumimoji="1" lang="ja-JP" altLang="en-US" sz="1600" b="1">
            <a:latin typeface="游ゴシック" panose="020B0400000000000000" pitchFamily="50" charset="-128"/>
            <a:ea typeface="游ゴシック" panose="020B0400000000000000" pitchFamily="50" charset="-128"/>
          </a:endParaRPr>
        </a:p>
      </dgm:t>
    </dgm:pt>
    <dgm:pt modelId="{494D0263-0393-4AE0-9A65-8299BFC3D4A0}">
      <dgm:prSet phldrT="[テキスト]" custT="1"/>
      <dgm:spPr>
        <a:solidFill>
          <a:srgbClr val="002060"/>
        </a:solidFill>
      </dgm:spPr>
      <dgm:t>
        <a:bodyPr/>
        <a:lstStyle/>
        <a:p>
          <a:r>
            <a:rPr kumimoji="1" lang="ja-JP" altLang="en-US" sz="1800" b="1" dirty="0" smtClean="0">
              <a:latin typeface="游ゴシック" panose="020B0400000000000000" pitchFamily="50" charset="-128"/>
              <a:ea typeface="游ゴシック" panose="020B0400000000000000" pitchFamily="50" charset="-128"/>
            </a:rPr>
            <a:t>補助金を</a:t>
          </a:r>
          <a:endParaRPr kumimoji="1" lang="en-US" altLang="ja-JP" sz="1800" b="1" dirty="0" smtClean="0">
            <a:latin typeface="游ゴシック" panose="020B0400000000000000" pitchFamily="50" charset="-128"/>
            <a:ea typeface="游ゴシック" panose="020B0400000000000000" pitchFamily="50" charset="-128"/>
          </a:endParaRPr>
        </a:p>
        <a:p>
          <a:r>
            <a:rPr kumimoji="1" lang="ja-JP" altLang="en-US" sz="1800" b="1" dirty="0" smtClean="0">
              <a:latin typeface="游ゴシック" panose="020B0400000000000000" pitchFamily="50" charset="-128"/>
              <a:ea typeface="游ゴシック" panose="020B0400000000000000" pitchFamily="50" charset="-128"/>
            </a:rPr>
            <a:t>もらえる</a:t>
          </a:r>
          <a:endParaRPr kumimoji="1" lang="en-US" altLang="ja-JP" sz="1800" b="1" dirty="0" smtClean="0">
            <a:latin typeface="游ゴシック" panose="020B0400000000000000" pitchFamily="50" charset="-128"/>
            <a:ea typeface="游ゴシック" panose="020B0400000000000000" pitchFamily="50" charset="-128"/>
          </a:endParaRPr>
        </a:p>
      </dgm:t>
    </dgm:pt>
    <dgm:pt modelId="{DAC3F2F8-3309-46FF-82B2-AFE4A4E8A66F}" type="parTrans" cxnId="{719FC169-C3AE-4E0F-B41C-82B7CC5B7C30}">
      <dgm:prSet/>
      <dgm:spPr/>
      <dgm:t>
        <a:bodyPr/>
        <a:lstStyle/>
        <a:p>
          <a:endParaRPr kumimoji="1" lang="ja-JP" altLang="en-US" sz="1600" b="1">
            <a:latin typeface="游ゴシック" panose="020B0400000000000000" pitchFamily="50" charset="-128"/>
            <a:ea typeface="游ゴシック" panose="020B0400000000000000" pitchFamily="50" charset="-128"/>
          </a:endParaRPr>
        </a:p>
      </dgm:t>
    </dgm:pt>
    <dgm:pt modelId="{5CD21528-E92B-4441-B89A-009BBD135F8A}" type="sibTrans" cxnId="{719FC169-C3AE-4E0F-B41C-82B7CC5B7C30}">
      <dgm:prSet/>
      <dgm:spPr/>
      <dgm:t>
        <a:bodyPr/>
        <a:lstStyle/>
        <a:p>
          <a:endParaRPr kumimoji="1" lang="ja-JP" altLang="en-US" sz="1600" b="1">
            <a:latin typeface="游ゴシック" panose="020B0400000000000000" pitchFamily="50" charset="-128"/>
            <a:ea typeface="游ゴシック" panose="020B0400000000000000" pitchFamily="50" charset="-128"/>
          </a:endParaRPr>
        </a:p>
      </dgm:t>
    </dgm:pt>
    <dgm:pt modelId="{73FFC1E2-D8B8-4893-90F2-A7FCEFC430E1}" type="pres">
      <dgm:prSet presAssocID="{AEBE2B58-7EF0-427E-9555-6696D30594A9}" presName="Name0" presStyleCnt="0">
        <dgm:presLayoutVars>
          <dgm:dir/>
          <dgm:resizeHandles val="exact"/>
        </dgm:presLayoutVars>
      </dgm:prSet>
      <dgm:spPr/>
    </dgm:pt>
    <dgm:pt modelId="{B1DBE212-E887-4F6D-B612-B2A7D4ECFF39}" type="pres">
      <dgm:prSet presAssocID="{172CE374-D7BA-44D6-8457-D965064FD005}" presName="parTxOnly" presStyleLbl="node1" presStyleIdx="0" presStyleCnt="3">
        <dgm:presLayoutVars>
          <dgm:bulletEnabled val="1"/>
        </dgm:presLayoutVars>
      </dgm:prSet>
      <dgm:spPr/>
      <dgm:t>
        <a:bodyPr/>
        <a:lstStyle/>
        <a:p>
          <a:endParaRPr kumimoji="1" lang="ja-JP" altLang="en-US"/>
        </a:p>
      </dgm:t>
    </dgm:pt>
    <dgm:pt modelId="{B2EE78EB-2C79-4430-A1EA-836AA428F228}" type="pres">
      <dgm:prSet presAssocID="{B3335C73-B143-43C5-A233-4C29E54430B1}" presName="parSpace" presStyleCnt="0"/>
      <dgm:spPr/>
    </dgm:pt>
    <dgm:pt modelId="{5FCD878B-729F-49BD-B0BB-9ED06F8757BC}" type="pres">
      <dgm:prSet presAssocID="{A650F6FC-C24D-48AB-A1DB-D1B65FB65942}" presName="parTxOnly" presStyleLbl="node1" presStyleIdx="1" presStyleCnt="3">
        <dgm:presLayoutVars>
          <dgm:bulletEnabled val="1"/>
        </dgm:presLayoutVars>
      </dgm:prSet>
      <dgm:spPr/>
      <dgm:t>
        <a:bodyPr/>
        <a:lstStyle/>
        <a:p>
          <a:endParaRPr kumimoji="1" lang="ja-JP" altLang="en-US"/>
        </a:p>
      </dgm:t>
    </dgm:pt>
    <dgm:pt modelId="{082D1A80-37AE-40C6-96D9-CB230D4C6203}" type="pres">
      <dgm:prSet presAssocID="{B6DDC781-6751-4CAD-AF17-86977131D181}" presName="parSpace" presStyleCnt="0"/>
      <dgm:spPr/>
    </dgm:pt>
    <dgm:pt modelId="{827D7027-1834-4D16-9FF3-18396FD89D6F}" type="pres">
      <dgm:prSet presAssocID="{494D0263-0393-4AE0-9A65-8299BFC3D4A0}" presName="parTxOnly" presStyleLbl="node1" presStyleIdx="2" presStyleCnt="3" custLinFactNeighborX="572" custLinFactNeighborY="-861">
        <dgm:presLayoutVars>
          <dgm:bulletEnabled val="1"/>
        </dgm:presLayoutVars>
      </dgm:prSet>
      <dgm:spPr/>
      <dgm:t>
        <a:bodyPr/>
        <a:lstStyle/>
        <a:p>
          <a:endParaRPr kumimoji="1" lang="ja-JP" altLang="en-US"/>
        </a:p>
      </dgm:t>
    </dgm:pt>
  </dgm:ptLst>
  <dgm:cxnLst>
    <dgm:cxn modelId="{58ACFD6E-B24E-4CC2-9F47-C574EE626180}" srcId="{AEBE2B58-7EF0-427E-9555-6696D30594A9}" destId="{172CE374-D7BA-44D6-8457-D965064FD005}" srcOrd="0" destOrd="0" parTransId="{AF7C4388-795B-48E1-8756-F259FF928C50}" sibTransId="{B3335C73-B143-43C5-A233-4C29E54430B1}"/>
    <dgm:cxn modelId="{DE2C3476-C018-4D0F-9345-5F78A6B5005E}" type="presOf" srcId="{494D0263-0393-4AE0-9A65-8299BFC3D4A0}" destId="{827D7027-1834-4D16-9FF3-18396FD89D6F}" srcOrd="0" destOrd="0" presId="urn:microsoft.com/office/officeart/2005/8/layout/hChevron3"/>
    <dgm:cxn modelId="{719FC169-C3AE-4E0F-B41C-82B7CC5B7C30}" srcId="{AEBE2B58-7EF0-427E-9555-6696D30594A9}" destId="{494D0263-0393-4AE0-9A65-8299BFC3D4A0}" srcOrd="2" destOrd="0" parTransId="{DAC3F2F8-3309-46FF-82B2-AFE4A4E8A66F}" sibTransId="{5CD21528-E92B-4441-B89A-009BBD135F8A}"/>
    <dgm:cxn modelId="{FFA21F2A-8700-48FA-A770-FE20C1B560F9}" type="presOf" srcId="{AEBE2B58-7EF0-427E-9555-6696D30594A9}" destId="{73FFC1E2-D8B8-4893-90F2-A7FCEFC430E1}" srcOrd="0" destOrd="0" presId="urn:microsoft.com/office/officeart/2005/8/layout/hChevron3"/>
    <dgm:cxn modelId="{ABA9202E-9E85-41FB-B550-0F9DBD84B2FE}" srcId="{AEBE2B58-7EF0-427E-9555-6696D30594A9}" destId="{A650F6FC-C24D-48AB-A1DB-D1B65FB65942}" srcOrd="1" destOrd="0" parTransId="{46C2B319-1F2C-49CE-89DF-7FFBEF95720F}" sibTransId="{B6DDC781-6751-4CAD-AF17-86977131D181}"/>
    <dgm:cxn modelId="{24C48B1A-3503-4E28-8EDD-D7C45B86A230}" type="presOf" srcId="{172CE374-D7BA-44D6-8457-D965064FD005}" destId="{B1DBE212-E887-4F6D-B612-B2A7D4ECFF39}" srcOrd="0" destOrd="0" presId="urn:microsoft.com/office/officeart/2005/8/layout/hChevron3"/>
    <dgm:cxn modelId="{224A4202-6A9A-4D36-BF16-9DB1D752B2D1}" type="presOf" srcId="{A650F6FC-C24D-48AB-A1DB-D1B65FB65942}" destId="{5FCD878B-729F-49BD-B0BB-9ED06F8757BC}" srcOrd="0" destOrd="0" presId="urn:microsoft.com/office/officeart/2005/8/layout/hChevron3"/>
    <dgm:cxn modelId="{F5D783FF-D0EA-4284-AB0E-32DE48C9018D}" type="presParOf" srcId="{73FFC1E2-D8B8-4893-90F2-A7FCEFC430E1}" destId="{B1DBE212-E887-4F6D-B612-B2A7D4ECFF39}" srcOrd="0" destOrd="0" presId="urn:microsoft.com/office/officeart/2005/8/layout/hChevron3"/>
    <dgm:cxn modelId="{593C8EC6-40FB-4C8F-A59A-54C5A9E51841}" type="presParOf" srcId="{73FFC1E2-D8B8-4893-90F2-A7FCEFC430E1}" destId="{B2EE78EB-2C79-4430-A1EA-836AA428F228}" srcOrd="1" destOrd="0" presId="urn:microsoft.com/office/officeart/2005/8/layout/hChevron3"/>
    <dgm:cxn modelId="{2E467E07-0A7D-4D7F-B79A-19980EF38569}" type="presParOf" srcId="{73FFC1E2-D8B8-4893-90F2-A7FCEFC430E1}" destId="{5FCD878B-729F-49BD-B0BB-9ED06F8757BC}" srcOrd="2" destOrd="0" presId="urn:microsoft.com/office/officeart/2005/8/layout/hChevron3"/>
    <dgm:cxn modelId="{EEEB1568-97A5-4C93-AFF8-5BC114640621}" type="presParOf" srcId="{73FFC1E2-D8B8-4893-90F2-A7FCEFC430E1}" destId="{082D1A80-37AE-40C6-96D9-CB230D4C6203}" srcOrd="3" destOrd="0" presId="urn:microsoft.com/office/officeart/2005/8/layout/hChevron3"/>
    <dgm:cxn modelId="{CFE627E2-B95E-438A-887C-351BB6EF4538}" type="presParOf" srcId="{73FFC1E2-D8B8-4893-90F2-A7FCEFC430E1}" destId="{827D7027-1834-4D16-9FF3-18396FD89D6F}" srcOrd="4" destOrd="0" presId="urn:microsoft.com/office/officeart/2005/8/layout/hChevron3"/>
  </dgm:cxnLst>
  <dgm:bg>
    <a:effectLst/>
  </dgm:bg>
  <dgm:whole>
    <a:ln w="6350">
      <a:noFill/>
    </a:ln>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DBE212-E887-4F6D-B612-B2A7D4ECFF39}">
      <dsp:nvSpPr>
        <dsp:cNvPr id="0" name=""/>
        <dsp:cNvSpPr/>
      </dsp:nvSpPr>
      <dsp:spPr>
        <a:xfrm>
          <a:off x="2967" y="109816"/>
          <a:ext cx="2594613" cy="1037845"/>
        </a:xfrm>
        <a:prstGeom prst="homePlate">
          <a:avLst/>
        </a:prstGeom>
        <a:solidFill>
          <a:srgbClr val="00B0F0"/>
        </a:solidFill>
        <a:ln>
          <a:noFill/>
        </a:ln>
        <a:effectLst/>
        <a:scene3d>
          <a:camera prst="isometricOffAxis2Left" zoom="95000">
            <a:rot lat="810083" lon="20633774" rev="240000"/>
          </a:camera>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5344" tIns="42672" rIns="21336" bIns="42672" numCol="1" spcCol="1270" anchor="ctr" anchorCtr="0">
          <a:noAutofit/>
        </a:bodyPr>
        <a:lstStyle/>
        <a:p>
          <a:pPr lvl="0" algn="ctr" defTabSz="711200">
            <a:lnSpc>
              <a:spcPct val="90000"/>
            </a:lnSpc>
            <a:spcBef>
              <a:spcPct val="0"/>
            </a:spcBef>
            <a:spcAft>
              <a:spcPct val="35000"/>
            </a:spcAft>
          </a:pPr>
          <a:r>
            <a:rPr kumimoji="1" lang="en-US" altLang="ja-JP" sz="1600" b="1" kern="1200" dirty="0" smtClean="0">
              <a:latin typeface="游ゴシック" panose="020B0400000000000000" pitchFamily="50" charset="-128"/>
              <a:ea typeface="游ゴシック" panose="020B0400000000000000" pitchFamily="50" charset="-128"/>
            </a:rPr>
            <a:t>30</a:t>
          </a:r>
          <a:r>
            <a:rPr kumimoji="1" lang="ja-JP" altLang="en-US" sz="1600" b="1" kern="1200" dirty="0" smtClean="0">
              <a:latin typeface="游ゴシック" panose="020B0400000000000000" pitchFamily="50" charset="-128"/>
              <a:ea typeface="游ゴシック" panose="020B0400000000000000" pitchFamily="50" charset="-128"/>
            </a:rPr>
            <a:t>歳までに町へ</a:t>
          </a:r>
          <a:endParaRPr kumimoji="1" lang="en-US" altLang="ja-JP" sz="1600" b="1" kern="1200" dirty="0" smtClean="0">
            <a:latin typeface="游ゴシック" panose="020B0400000000000000" pitchFamily="50" charset="-128"/>
            <a:ea typeface="游ゴシック" panose="020B0400000000000000" pitchFamily="50" charset="-128"/>
          </a:endParaRPr>
        </a:p>
        <a:p>
          <a:pPr lvl="0" algn="ctr" defTabSz="711200">
            <a:lnSpc>
              <a:spcPct val="90000"/>
            </a:lnSpc>
            <a:spcBef>
              <a:spcPct val="0"/>
            </a:spcBef>
            <a:spcAft>
              <a:spcPct val="35000"/>
            </a:spcAft>
          </a:pPr>
          <a:r>
            <a:rPr kumimoji="1" lang="ja-JP" altLang="en-US" sz="1600" b="1" kern="1200" dirty="0" smtClean="0">
              <a:latin typeface="游ゴシック" panose="020B0400000000000000" pitchFamily="50" charset="-128"/>
              <a:ea typeface="游ゴシック" panose="020B0400000000000000" pitchFamily="50" charset="-128"/>
            </a:rPr>
            <a:t>移住する</a:t>
          </a:r>
          <a:endParaRPr kumimoji="1" lang="ja-JP" altLang="en-US" sz="1600" b="1" kern="1200" dirty="0">
            <a:latin typeface="游ゴシック" panose="020B0400000000000000" pitchFamily="50" charset="-128"/>
            <a:ea typeface="游ゴシック" panose="020B0400000000000000" pitchFamily="50" charset="-128"/>
          </a:endParaRPr>
        </a:p>
      </dsp:txBody>
      <dsp:txXfrm>
        <a:off x="2967" y="109816"/>
        <a:ext cx="2335152" cy="1037845"/>
      </dsp:txXfrm>
    </dsp:sp>
    <dsp:sp modelId="{5FCD878B-729F-49BD-B0BB-9ED06F8757BC}">
      <dsp:nvSpPr>
        <dsp:cNvPr id="0" name=""/>
        <dsp:cNvSpPr/>
      </dsp:nvSpPr>
      <dsp:spPr>
        <a:xfrm>
          <a:off x="2078658" y="109816"/>
          <a:ext cx="2594613" cy="1037845"/>
        </a:xfrm>
        <a:prstGeom prst="chevron">
          <a:avLst/>
        </a:prstGeom>
        <a:solidFill>
          <a:srgbClr val="0070C0"/>
        </a:solidFill>
        <a:ln>
          <a:noFill/>
        </a:ln>
        <a:effectLst/>
        <a:scene3d>
          <a:camera prst="isometricOffAxis2Left" zoom="95000">
            <a:rot lat="810083" lon="20633774" rev="240000"/>
          </a:camera>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latin typeface="游ゴシック" panose="020B0400000000000000" pitchFamily="50" charset="-128"/>
              <a:ea typeface="游ゴシック" panose="020B0400000000000000" pitchFamily="50" charset="-128"/>
            </a:rPr>
            <a:t>就労する</a:t>
          </a:r>
          <a:endParaRPr kumimoji="1" lang="en-US" altLang="ja-JP" sz="1800" b="1" kern="1200" dirty="0" smtClean="0">
            <a:latin typeface="游ゴシック" panose="020B0400000000000000" pitchFamily="50" charset="-128"/>
            <a:ea typeface="游ゴシック" panose="020B0400000000000000" pitchFamily="50" charset="-128"/>
          </a:endParaRPr>
        </a:p>
      </dsp:txBody>
      <dsp:txXfrm>
        <a:off x="2597581" y="109816"/>
        <a:ext cx="1556768" cy="1037845"/>
      </dsp:txXfrm>
    </dsp:sp>
    <dsp:sp modelId="{827D7027-1834-4D16-9FF3-18396FD89D6F}">
      <dsp:nvSpPr>
        <dsp:cNvPr id="0" name=""/>
        <dsp:cNvSpPr/>
      </dsp:nvSpPr>
      <dsp:spPr>
        <a:xfrm>
          <a:off x="4157316" y="100880"/>
          <a:ext cx="2594613" cy="1037845"/>
        </a:xfrm>
        <a:prstGeom prst="chevron">
          <a:avLst/>
        </a:prstGeom>
        <a:solidFill>
          <a:srgbClr val="002060"/>
        </a:solidFill>
        <a:ln>
          <a:noFill/>
        </a:ln>
        <a:effectLst/>
        <a:scene3d>
          <a:camera prst="isometricOffAxis2Left" zoom="95000">
            <a:rot lat="810083" lon="20633774" rev="240000"/>
          </a:camera>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latin typeface="游ゴシック" panose="020B0400000000000000" pitchFamily="50" charset="-128"/>
              <a:ea typeface="游ゴシック" panose="020B0400000000000000" pitchFamily="50" charset="-128"/>
            </a:rPr>
            <a:t>補助金を</a:t>
          </a:r>
          <a:endParaRPr kumimoji="1" lang="en-US" altLang="ja-JP" sz="1800" b="1" kern="1200" dirty="0" smtClean="0">
            <a:latin typeface="游ゴシック" panose="020B0400000000000000" pitchFamily="50" charset="-128"/>
            <a:ea typeface="游ゴシック" panose="020B0400000000000000" pitchFamily="50" charset="-128"/>
          </a:endParaRPr>
        </a:p>
        <a:p>
          <a:pPr lvl="0" algn="ctr" defTabSz="800100">
            <a:lnSpc>
              <a:spcPct val="90000"/>
            </a:lnSpc>
            <a:spcBef>
              <a:spcPct val="0"/>
            </a:spcBef>
            <a:spcAft>
              <a:spcPct val="35000"/>
            </a:spcAft>
          </a:pPr>
          <a:r>
            <a:rPr kumimoji="1" lang="ja-JP" altLang="en-US" sz="1800" b="1" kern="1200" dirty="0" smtClean="0">
              <a:latin typeface="游ゴシック" panose="020B0400000000000000" pitchFamily="50" charset="-128"/>
              <a:ea typeface="游ゴシック" panose="020B0400000000000000" pitchFamily="50" charset="-128"/>
            </a:rPr>
            <a:t>もらえる</a:t>
          </a:r>
          <a:endParaRPr kumimoji="1" lang="en-US" altLang="ja-JP" sz="1800" b="1" kern="1200" dirty="0" smtClean="0">
            <a:latin typeface="游ゴシック" panose="020B0400000000000000" pitchFamily="50" charset="-128"/>
            <a:ea typeface="游ゴシック" panose="020B0400000000000000" pitchFamily="50" charset="-128"/>
          </a:endParaRPr>
        </a:p>
      </dsp:txBody>
      <dsp:txXfrm>
        <a:off x="4676239" y="100880"/>
        <a:ext cx="1556768" cy="1037845"/>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4E03289-185C-48CF-BEAF-448986AFE686}" type="datetimeFigureOut">
              <a:rPr kumimoji="1" lang="ja-JP" altLang="en-US" smtClean="0"/>
              <a:t>2024/3/15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8717FE-8104-4943-A7FE-2C793E208B54}" type="slidenum">
              <a:rPr kumimoji="1" lang="ja-JP" altLang="en-US" smtClean="0"/>
              <a:t>‹#›</a:t>
            </a:fld>
            <a:endParaRPr kumimoji="1" lang="ja-JP" altLang="en-US"/>
          </a:p>
        </p:txBody>
      </p:sp>
    </p:spTree>
    <p:extLst>
      <p:ext uri="{BB962C8B-B14F-4D97-AF65-F5344CB8AC3E}">
        <p14:creationId xmlns:p14="http://schemas.microsoft.com/office/powerpoint/2010/main" val="1123132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4E03289-185C-48CF-BEAF-448986AFE686}" type="datetimeFigureOut">
              <a:rPr kumimoji="1" lang="ja-JP" altLang="en-US" smtClean="0"/>
              <a:t>2024/3/15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8717FE-8104-4943-A7FE-2C793E208B54}" type="slidenum">
              <a:rPr kumimoji="1" lang="ja-JP" altLang="en-US" smtClean="0"/>
              <a:t>‹#›</a:t>
            </a:fld>
            <a:endParaRPr kumimoji="1" lang="ja-JP" altLang="en-US"/>
          </a:p>
        </p:txBody>
      </p:sp>
    </p:spTree>
    <p:extLst>
      <p:ext uri="{BB962C8B-B14F-4D97-AF65-F5344CB8AC3E}">
        <p14:creationId xmlns:p14="http://schemas.microsoft.com/office/powerpoint/2010/main" val="1841875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4E03289-185C-48CF-BEAF-448986AFE686}" type="datetimeFigureOut">
              <a:rPr kumimoji="1" lang="ja-JP" altLang="en-US" smtClean="0"/>
              <a:t>2024/3/15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8717FE-8104-4943-A7FE-2C793E208B54}" type="slidenum">
              <a:rPr kumimoji="1" lang="ja-JP" altLang="en-US" smtClean="0"/>
              <a:t>‹#›</a:t>
            </a:fld>
            <a:endParaRPr kumimoji="1" lang="ja-JP" altLang="en-US"/>
          </a:p>
        </p:txBody>
      </p:sp>
    </p:spTree>
    <p:extLst>
      <p:ext uri="{BB962C8B-B14F-4D97-AF65-F5344CB8AC3E}">
        <p14:creationId xmlns:p14="http://schemas.microsoft.com/office/powerpoint/2010/main" val="2049889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4E03289-185C-48CF-BEAF-448986AFE686}" type="datetimeFigureOut">
              <a:rPr kumimoji="1" lang="ja-JP" altLang="en-US" smtClean="0"/>
              <a:t>2024/3/15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8717FE-8104-4943-A7FE-2C793E208B54}" type="slidenum">
              <a:rPr kumimoji="1" lang="ja-JP" altLang="en-US" smtClean="0"/>
              <a:t>‹#›</a:t>
            </a:fld>
            <a:endParaRPr kumimoji="1" lang="ja-JP" altLang="en-US"/>
          </a:p>
        </p:txBody>
      </p:sp>
    </p:spTree>
    <p:extLst>
      <p:ext uri="{BB962C8B-B14F-4D97-AF65-F5344CB8AC3E}">
        <p14:creationId xmlns:p14="http://schemas.microsoft.com/office/powerpoint/2010/main" val="3658752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4E03289-185C-48CF-BEAF-448986AFE686}" type="datetimeFigureOut">
              <a:rPr kumimoji="1" lang="ja-JP" altLang="en-US" smtClean="0"/>
              <a:t>2024/3/15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8717FE-8104-4943-A7FE-2C793E208B54}" type="slidenum">
              <a:rPr kumimoji="1" lang="ja-JP" altLang="en-US" smtClean="0"/>
              <a:t>‹#›</a:t>
            </a:fld>
            <a:endParaRPr kumimoji="1" lang="ja-JP" altLang="en-US"/>
          </a:p>
        </p:txBody>
      </p:sp>
    </p:spTree>
    <p:extLst>
      <p:ext uri="{BB962C8B-B14F-4D97-AF65-F5344CB8AC3E}">
        <p14:creationId xmlns:p14="http://schemas.microsoft.com/office/powerpoint/2010/main" val="2048575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4E03289-185C-48CF-BEAF-448986AFE686}" type="datetimeFigureOut">
              <a:rPr kumimoji="1" lang="ja-JP" altLang="en-US" smtClean="0"/>
              <a:t>2024/3/15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38717FE-8104-4943-A7FE-2C793E208B54}" type="slidenum">
              <a:rPr kumimoji="1" lang="ja-JP" altLang="en-US" smtClean="0"/>
              <a:t>‹#›</a:t>
            </a:fld>
            <a:endParaRPr kumimoji="1" lang="ja-JP" altLang="en-US"/>
          </a:p>
        </p:txBody>
      </p:sp>
    </p:spTree>
    <p:extLst>
      <p:ext uri="{BB962C8B-B14F-4D97-AF65-F5344CB8AC3E}">
        <p14:creationId xmlns:p14="http://schemas.microsoft.com/office/powerpoint/2010/main" val="3940689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4E03289-185C-48CF-BEAF-448986AFE686}" type="datetimeFigureOut">
              <a:rPr kumimoji="1" lang="ja-JP" altLang="en-US" smtClean="0"/>
              <a:t>2024/3/15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38717FE-8104-4943-A7FE-2C793E208B54}" type="slidenum">
              <a:rPr kumimoji="1" lang="ja-JP" altLang="en-US" smtClean="0"/>
              <a:t>‹#›</a:t>
            </a:fld>
            <a:endParaRPr kumimoji="1" lang="ja-JP" altLang="en-US"/>
          </a:p>
        </p:txBody>
      </p:sp>
    </p:spTree>
    <p:extLst>
      <p:ext uri="{BB962C8B-B14F-4D97-AF65-F5344CB8AC3E}">
        <p14:creationId xmlns:p14="http://schemas.microsoft.com/office/powerpoint/2010/main" val="2535627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4E03289-185C-48CF-BEAF-448986AFE686}" type="datetimeFigureOut">
              <a:rPr kumimoji="1" lang="ja-JP" altLang="en-US" smtClean="0"/>
              <a:t>2024/3/15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38717FE-8104-4943-A7FE-2C793E208B54}" type="slidenum">
              <a:rPr kumimoji="1" lang="ja-JP" altLang="en-US" smtClean="0"/>
              <a:t>‹#›</a:t>
            </a:fld>
            <a:endParaRPr kumimoji="1" lang="ja-JP" altLang="en-US"/>
          </a:p>
        </p:txBody>
      </p:sp>
    </p:spTree>
    <p:extLst>
      <p:ext uri="{BB962C8B-B14F-4D97-AF65-F5344CB8AC3E}">
        <p14:creationId xmlns:p14="http://schemas.microsoft.com/office/powerpoint/2010/main" val="3327707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E03289-185C-48CF-BEAF-448986AFE686}" type="datetimeFigureOut">
              <a:rPr kumimoji="1" lang="ja-JP" altLang="en-US" smtClean="0"/>
              <a:t>2024/3/15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38717FE-8104-4943-A7FE-2C793E208B54}" type="slidenum">
              <a:rPr kumimoji="1" lang="ja-JP" altLang="en-US" smtClean="0"/>
              <a:t>‹#›</a:t>
            </a:fld>
            <a:endParaRPr kumimoji="1" lang="ja-JP" altLang="en-US"/>
          </a:p>
        </p:txBody>
      </p:sp>
    </p:spTree>
    <p:extLst>
      <p:ext uri="{BB962C8B-B14F-4D97-AF65-F5344CB8AC3E}">
        <p14:creationId xmlns:p14="http://schemas.microsoft.com/office/powerpoint/2010/main" val="2933583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4E03289-185C-48CF-BEAF-448986AFE686}" type="datetimeFigureOut">
              <a:rPr kumimoji="1" lang="ja-JP" altLang="en-US" smtClean="0"/>
              <a:t>2024/3/15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38717FE-8104-4943-A7FE-2C793E208B54}" type="slidenum">
              <a:rPr kumimoji="1" lang="ja-JP" altLang="en-US" smtClean="0"/>
              <a:t>‹#›</a:t>
            </a:fld>
            <a:endParaRPr kumimoji="1" lang="ja-JP" altLang="en-US"/>
          </a:p>
        </p:txBody>
      </p:sp>
    </p:spTree>
    <p:extLst>
      <p:ext uri="{BB962C8B-B14F-4D97-AF65-F5344CB8AC3E}">
        <p14:creationId xmlns:p14="http://schemas.microsoft.com/office/powerpoint/2010/main" val="1739031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smtClean="0"/>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4E03289-185C-48CF-BEAF-448986AFE686}" type="datetimeFigureOut">
              <a:rPr kumimoji="1" lang="ja-JP" altLang="en-US" smtClean="0"/>
              <a:t>2024/3/15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38717FE-8104-4943-A7FE-2C793E208B54}" type="slidenum">
              <a:rPr kumimoji="1" lang="ja-JP" altLang="en-US" smtClean="0"/>
              <a:t>‹#›</a:t>
            </a:fld>
            <a:endParaRPr kumimoji="1" lang="ja-JP" altLang="en-US"/>
          </a:p>
        </p:txBody>
      </p:sp>
    </p:spTree>
    <p:extLst>
      <p:ext uri="{BB962C8B-B14F-4D97-AF65-F5344CB8AC3E}">
        <p14:creationId xmlns:p14="http://schemas.microsoft.com/office/powerpoint/2010/main" val="3029727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44E03289-185C-48CF-BEAF-448986AFE686}" type="datetimeFigureOut">
              <a:rPr kumimoji="1" lang="ja-JP" altLang="en-US" smtClean="0"/>
              <a:t>2024/3/15</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838717FE-8104-4943-A7FE-2C793E208B54}" type="slidenum">
              <a:rPr kumimoji="1" lang="ja-JP" altLang="en-US" smtClean="0"/>
              <a:t>‹#›</a:t>
            </a:fld>
            <a:endParaRPr kumimoji="1" lang="ja-JP" altLang="en-US"/>
          </a:p>
        </p:txBody>
      </p:sp>
    </p:spTree>
    <p:extLst>
      <p:ext uri="{BB962C8B-B14F-4D97-AF65-F5344CB8AC3E}">
        <p14:creationId xmlns:p14="http://schemas.microsoft.com/office/powerpoint/2010/main" val="1034149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4.png"/><Relationship Id="rId4" Type="http://schemas.openxmlformats.org/officeDocument/2006/relationships/diagramLayout" Target="../diagrams/layout1.xm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p:cNvSpPr/>
          <p:nvPr/>
        </p:nvSpPr>
        <p:spPr>
          <a:xfrm>
            <a:off x="438721" y="1064368"/>
            <a:ext cx="6802048" cy="1879153"/>
          </a:xfrm>
          <a:prstGeom prst="rect">
            <a:avLst/>
          </a:prstGeom>
          <a:pattFill prst="dkDnDiag">
            <a:fgClr>
              <a:srgbClr val="0070C0"/>
            </a:fgClr>
            <a:bgClr>
              <a:srgbClr val="00B0F0"/>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endParaRPr kumimoji="1" lang="ja-JP" altLang="en-US" sz="2400" dirty="0">
              <a:latin typeface="游ゴシック" panose="020B0400000000000000" pitchFamily="50" charset="-128"/>
              <a:ea typeface="游ゴシック" panose="020B0400000000000000" pitchFamily="50" charset="-128"/>
            </a:endParaRPr>
          </a:p>
        </p:txBody>
      </p:sp>
      <p:sp>
        <p:nvSpPr>
          <p:cNvPr id="91" name="テキスト ボックス 90"/>
          <p:cNvSpPr txBox="1"/>
          <p:nvPr/>
        </p:nvSpPr>
        <p:spPr>
          <a:xfrm>
            <a:off x="1013583" y="1384633"/>
            <a:ext cx="4799017" cy="830997"/>
          </a:xfrm>
          <a:prstGeom prst="rect">
            <a:avLst/>
          </a:prstGeom>
          <a:noFill/>
        </p:spPr>
        <p:txBody>
          <a:bodyPr wrap="square" rtlCol="0">
            <a:spAutoFit/>
          </a:bodyPr>
          <a:lstStyle/>
          <a:p>
            <a:pPr algn="ctr"/>
            <a:r>
              <a:rPr lang="en-US" altLang="ja-JP" sz="4800" b="1" dirty="0" smtClean="0">
                <a:solidFill>
                  <a:srgbClr val="FFFF00"/>
                </a:solidFill>
                <a:latin typeface="HGS創英角ｺﾞｼｯｸUB" panose="020B0900000000000000" pitchFamily="50" charset="-128"/>
                <a:ea typeface="HGS創英角ｺﾞｼｯｸUB" panose="020B0900000000000000" pitchFamily="50" charset="-128"/>
              </a:rPr>
              <a:t>2</a:t>
            </a:r>
            <a:r>
              <a:rPr lang="en-US" altLang="ja-JP" sz="4800" b="1" dirty="0">
                <a:solidFill>
                  <a:srgbClr val="FFFF00"/>
                </a:solidFill>
                <a:latin typeface="HGS創英角ｺﾞｼｯｸUB" panose="020B0900000000000000" pitchFamily="50" charset="-128"/>
                <a:ea typeface="HGS創英角ｺﾞｼｯｸUB" panose="020B0900000000000000" pitchFamily="50" charset="-128"/>
              </a:rPr>
              <a:t>0</a:t>
            </a:r>
            <a:r>
              <a:rPr lang="en-US" altLang="ja-JP" sz="4800" b="1" dirty="0" smtClean="0">
                <a:solidFill>
                  <a:srgbClr val="FFFF00"/>
                </a:solidFill>
                <a:latin typeface="HGS創英角ｺﾞｼｯｸUB" panose="020B0900000000000000" pitchFamily="50" charset="-128"/>
                <a:ea typeface="HGS創英角ｺﾞｼｯｸUB" panose="020B0900000000000000" pitchFamily="50" charset="-128"/>
              </a:rPr>
              <a:t>0</a:t>
            </a:r>
            <a:r>
              <a:rPr lang="ja-JP" altLang="en-US" sz="4800" b="1" dirty="0" smtClean="0">
                <a:solidFill>
                  <a:srgbClr val="FFFF00"/>
                </a:solidFill>
                <a:latin typeface="HGS創英角ｺﾞｼｯｸUB" panose="020B0900000000000000" pitchFamily="50" charset="-128"/>
                <a:ea typeface="HGS創英角ｺﾞｼｯｸUB" panose="020B0900000000000000" pitchFamily="50" charset="-128"/>
              </a:rPr>
              <a:t>万円</a:t>
            </a:r>
            <a:endParaRPr lang="en-US" altLang="ja-JP" b="1" dirty="0">
              <a:solidFill>
                <a:schemeClr val="bg1"/>
              </a:solidFill>
              <a:latin typeface="游ゴシック" panose="020B0400000000000000" pitchFamily="50" charset="-128"/>
              <a:ea typeface="游ゴシック" panose="020B0400000000000000" pitchFamily="50" charset="-128"/>
            </a:endParaRPr>
          </a:p>
        </p:txBody>
      </p:sp>
      <p:sp>
        <p:nvSpPr>
          <p:cNvPr id="92" name="角丸四角形 91"/>
          <p:cNvSpPr/>
          <p:nvPr/>
        </p:nvSpPr>
        <p:spPr>
          <a:xfrm>
            <a:off x="478639" y="2167114"/>
            <a:ext cx="6640981" cy="742274"/>
          </a:xfrm>
          <a:prstGeom prst="roundRect">
            <a:avLst>
              <a:gd name="adj" fmla="val 14721"/>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664216" y="1070004"/>
            <a:ext cx="6183698" cy="369332"/>
          </a:xfrm>
          <a:prstGeom prst="rect">
            <a:avLst/>
          </a:prstGeom>
          <a:noFill/>
        </p:spPr>
        <p:txBody>
          <a:bodyPr wrap="square" rtlCol="0">
            <a:spAutoFit/>
          </a:bodyPr>
          <a:lstStyle/>
          <a:p>
            <a:pPr algn="ctr"/>
            <a:r>
              <a:rPr lang="ja-JP" altLang="en-US" b="1" dirty="0" smtClean="0">
                <a:solidFill>
                  <a:schemeClr val="bg1"/>
                </a:solidFill>
                <a:latin typeface="游ゴシック" panose="020B0400000000000000" pitchFamily="50" charset="-128"/>
                <a:ea typeface="游ゴシック" panose="020B0400000000000000" pitchFamily="50" charset="-128"/>
              </a:rPr>
              <a:t>奨学金の</a:t>
            </a:r>
            <a:r>
              <a:rPr lang="ja-JP" altLang="en-US" b="1" dirty="0">
                <a:solidFill>
                  <a:schemeClr val="bg1"/>
                </a:solidFill>
                <a:latin typeface="游ゴシック" panose="020B0400000000000000" pitchFamily="50" charset="-128"/>
                <a:ea typeface="游ゴシック" panose="020B0400000000000000" pitchFamily="50" charset="-128"/>
              </a:rPr>
              <a:t>返還</a:t>
            </a:r>
            <a:r>
              <a:rPr lang="ja-JP" altLang="en-US" b="1" dirty="0" smtClean="0">
                <a:solidFill>
                  <a:schemeClr val="bg1"/>
                </a:solidFill>
                <a:latin typeface="游ゴシック" panose="020B0400000000000000" pitchFamily="50" charset="-128"/>
                <a:ea typeface="游ゴシック" panose="020B0400000000000000" pitchFamily="50" charset="-128"/>
              </a:rPr>
              <a:t>を支援します！</a:t>
            </a:r>
            <a:endParaRPr lang="en-US" altLang="ja-JP" b="1" dirty="0" smtClean="0">
              <a:solidFill>
                <a:schemeClr val="bg1"/>
              </a:solidFill>
              <a:latin typeface="游ゴシック" panose="020B0400000000000000" pitchFamily="50" charset="-128"/>
              <a:ea typeface="游ゴシック" panose="020B0400000000000000" pitchFamily="50" charset="-128"/>
            </a:endParaRPr>
          </a:p>
        </p:txBody>
      </p:sp>
      <p:sp>
        <p:nvSpPr>
          <p:cNvPr id="46" name="角丸四角形 45"/>
          <p:cNvSpPr/>
          <p:nvPr/>
        </p:nvSpPr>
        <p:spPr>
          <a:xfrm>
            <a:off x="514077" y="7035162"/>
            <a:ext cx="6554380" cy="2165062"/>
          </a:xfrm>
          <a:prstGeom prst="roundRect">
            <a:avLst>
              <a:gd name="adj" fmla="val 6069"/>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378021" y="9341072"/>
            <a:ext cx="5994444" cy="415498"/>
          </a:xfrm>
          <a:prstGeom prst="rect">
            <a:avLst/>
          </a:prstGeom>
          <a:noFill/>
        </p:spPr>
        <p:txBody>
          <a:bodyPr wrap="square" rtlCol="0">
            <a:spAutoFit/>
          </a:bodyPr>
          <a:lstStyle/>
          <a:p>
            <a:r>
              <a:rPr lang="en-US" altLang="ja-JP" sz="1050" b="1" dirty="0" smtClean="0">
                <a:solidFill>
                  <a:srgbClr val="FF0000"/>
                </a:solidFill>
                <a:latin typeface="游ゴシック" panose="020B0400000000000000" pitchFamily="50" charset="-128"/>
                <a:ea typeface="游ゴシック" panose="020B0400000000000000" pitchFamily="50" charset="-128"/>
              </a:rPr>
              <a:t>※</a:t>
            </a:r>
            <a:r>
              <a:rPr lang="ja-JP" altLang="en-US" sz="1050" b="1" dirty="0" smtClean="0">
                <a:solidFill>
                  <a:srgbClr val="FF0000"/>
                </a:solidFill>
                <a:latin typeface="游ゴシック" panose="020B0400000000000000" pitchFamily="50" charset="-128"/>
                <a:ea typeface="游ゴシック" panose="020B0400000000000000" pitchFamily="50" charset="-128"/>
              </a:rPr>
              <a:t>記載の内容は要綱の一部を抜粋したものです。申請をお考えの際は事前に必ず飯綱町のホームページや窓口等で補助要件詳細と最新情報をご確認くだいさますようお願いいたします。</a:t>
            </a:r>
            <a:endParaRPr lang="en-US" altLang="ja-JP" sz="1050" b="1" dirty="0">
              <a:solidFill>
                <a:srgbClr val="FF0000"/>
              </a:solidFill>
              <a:latin typeface="游ゴシック" panose="020B0400000000000000" pitchFamily="50" charset="-128"/>
              <a:ea typeface="游ゴシック" panose="020B0400000000000000" pitchFamily="50" charset="-128"/>
            </a:endParaRPr>
          </a:p>
        </p:txBody>
      </p:sp>
      <p:sp>
        <p:nvSpPr>
          <p:cNvPr id="28" name="テキスト ボックス 27"/>
          <p:cNvSpPr txBox="1"/>
          <p:nvPr/>
        </p:nvSpPr>
        <p:spPr>
          <a:xfrm>
            <a:off x="5646191" y="10211945"/>
            <a:ext cx="1810102" cy="276999"/>
          </a:xfrm>
          <a:prstGeom prst="rect">
            <a:avLst/>
          </a:prstGeom>
          <a:noFill/>
        </p:spPr>
        <p:txBody>
          <a:bodyPr wrap="square" rtlCol="0">
            <a:spAutoFit/>
          </a:bodyPr>
          <a:lstStyle/>
          <a:p>
            <a:pPr algn="r">
              <a:lnSpc>
                <a:spcPct val="150000"/>
              </a:lnSpc>
            </a:pPr>
            <a:r>
              <a:rPr lang="ja-JP" altLang="en-US" sz="800" dirty="0" smtClean="0">
                <a:latin typeface="游ゴシック" panose="020B0400000000000000" pitchFamily="50" charset="-128"/>
                <a:ea typeface="游ゴシック" panose="020B0400000000000000" pitchFamily="50" charset="-128"/>
              </a:rPr>
              <a:t>（令和</a:t>
            </a:r>
            <a:r>
              <a:rPr lang="en-US" altLang="ja-JP" sz="800" dirty="0">
                <a:latin typeface="游ゴシック" panose="020B0400000000000000" pitchFamily="50" charset="-128"/>
                <a:ea typeface="游ゴシック" panose="020B0400000000000000" pitchFamily="50" charset="-128"/>
              </a:rPr>
              <a:t>6</a:t>
            </a:r>
            <a:r>
              <a:rPr lang="ja-JP" altLang="en-US" sz="800" dirty="0" smtClean="0">
                <a:latin typeface="游ゴシック" panose="020B0400000000000000" pitchFamily="50" charset="-128"/>
                <a:ea typeface="游ゴシック" panose="020B0400000000000000" pitchFamily="50" charset="-128"/>
              </a:rPr>
              <a:t>年</a:t>
            </a:r>
            <a:r>
              <a:rPr lang="en-US" altLang="ja-JP" sz="800" dirty="0">
                <a:latin typeface="游ゴシック" panose="020B0400000000000000" pitchFamily="50" charset="-128"/>
                <a:ea typeface="游ゴシック" panose="020B0400000000000000" pitchFamily="50" charset="-128"/>
              </a:rPr>
              <a:t>4</a:t>
            </a:r>
            <a:r>
              <a:rPr lang="ja-JP" altLang="en-US" sz="800" dirty="0" smtClean="0">
                <a:latin typeface="游ゴシック" panose="020B0400000000000000" pitchFamily="50" charset="-128"/>
                <a:ea typeface="游ゴシック" panose="020B0400000000000000" pitchFamily="50" charset="-128"/>
              </a:rPr>
              <a:t>月</a:t>
            </a:r>
            <a:r>
              <a:rPr lang="en-US" altLang="ja-JP" sz="800" dirty="0">
                <a:latin typeface="游ゴシック" panose="020B0400000000000000" pitchFamily="50" charset="-128"/>
                <a:ea typeface="游ゴシック" panose="020B0400000000000000" pitchFamily="50" charset="-128"/>
              </a:rPr>
              <a:t>1</a:t>
            </a:r>
            <a:r>
              <a:rPr lang="ja-JP" altLang="en-US" sz="800" dirty="0" smtClean="0">
                <a:latin typeface="游ゴシック" panose="020B0400000000000000" pitchFamily="50" charset="-128"/>
                <a:ea typeface="游ゴシック" panose="020B0400000000000000" pitchFamily="50" charset="-128"/>
              </a:rPr>
              <a:t>日現在）</a:t>
            </a:r>
            <a:endParaRPr lang="en-US" altLang="ja-JP" sz="800" dirty="0">
              <a:latin typeface="游ゴシック" panose="020B0400000000000000" pitchFamily="50" charset="-128"/>
              <a:ea typeface="游ゴシック" panose="020B0400000000000000" pitchFamily="50" charset="-128"/>
            </a:endParaRPr>
          </a:p>
        </p:txBody>
      </p:sp>
      <p:sp>
        <p:nvSpPr>
          <p:cNvPr id="34" name="テキスト ボックス 33"/>
          <p:cNvSpPr txBox="1"/>
          <p:nvPr/>
        </p:nvSpPr>
        <p:spPr>
          <a:xfrm>
            <a:off x="368017" y="626191"/>
            <a:ext cx="6776095" cy="369332"/>
          </a:xfrm>
          <a:prstGeom prst="rect">
            <a:avLst/>
          </a:prstGeom>
          <a:noFill/>
        </p:spPr>
        <p:txBody>
          <a:bodyPr wrap="square" rtlCol="0">
            <a:spAutoFit/>
            <a:scene3d>
              <a:camera prst="orthographicFront">
                <a:rot lat="0" lon="0" rev="0"/>
              </a:camera>
              <a:lightRig rig="threePt" dir="t"/>
            </a:scene3d>
          </a:bodyPr>
          <a:lstStyle/>
          <a:p>
            <a:pPr algn="ctr"/>
            <a:r>
              <a:rPr lang="ja-JP" altLang="en-US" b="1" dirty="0" smtClean="0">
                <a:latin typeface="游ゴシック" panose="020B0400000000000000" pitchFamily="50" charset="-128"/>
                <a:ea typeface="游ゴシック" panose="020B0400000000000000" pitchFamily="50" charset="-128"/>
              </a:rPr>
              <a:t>令和６年度飯綱町若者</a:t>
            </a:r>
            <a:r>
              <a:rPr lang="ja-JP" altLang="en-US" b="1" smtClean="0">
                <a:latin typeface="游ゴシック" panose="020B0400000000000000" pitchFamily="50" charset="-128"/>
                <a:ea typeface="游ゴシック" panose="020B0400000000000000" pitchFamily="50" charset="-128"/>
              </a:rPr>
              <a:t>ＵＩＪターン者等</a:t>
            </a:r>
            <a:r>
              <a:rPr lang="ja-JP" altLang="en-US" b="1" dirty="0" smtClean="0">
                <a:latin typeface="游ゴシック" panose="020B0400000000000000" pitchFamily="50" charset="-128"/>
                <a:ea typeface="游ゴシック" panose="020B0400000000000000" pitchFamily="50" charset="-128"/>
              </a:rPr>
              <a:t>奨学金返還支援補助金</a:t>
            </a:r>
            <a:endParaRPr lang="ja-JP" altLang="en-US" b="1" dirty="0">
              <a:latin typeface="游ゴシック" panose="020B0400000000000000" pitchFamily="50" charset="-128"/>
              <a:ea typeface="游ゴシック" panose="020B0400000000000000" pitchFamily="50" charset="-128"/>
            </a:endParaRPr>
          </a:p>
        </p:txBody>
      </p:sp>
      <p:sp>
        <p:nvSpPr>
          <p:cNvPr id="22" name="テキスト ボックス 21"/>
          <p:cNvSpPr txBox="1"/>
          <p:nvPr/>
        </p:nvSpPr>
        <p:spPr>
          <a:xfrm>
            <a:off x="478639" y="3202501"/>
            <a:ext cx="6835858" cy="1762021"/>
          </a:xfrm>
          <a:prstGeom prst="rect">
            <a:avLst/>
          </a:prstGeom>
          <a:noFill/>
        </p:spPr>
        <p:txBody>
          <a:bodyPr wrap="square" rtlCol="0">
            <a:spAutoFit/>
          </a:bodyPr>
          <a:lstStyle/>
          <a:p>
            <a:r>
              <a:rPr lang="ja-JP" altLang="en-US" sz="1400" dirty="0" smtClean="0">
                <a:latin typeface="游ゴシック Medium" panose="020B0500000000000000" pitchFamily="50" charset="-128"/>
                <a:ea typeface="游ゴシック Medium" panose="020B0500000000000000" pitchFamily="50" charset="-128"/>
              </a:rPr>
              <a:t>次</a:t>
            </a:r>
            <a:r>
              <a:rPr lang="ja-JP" altLang="en-US" sz="1400" dirty="0">
                <a:latin typeface="游ゴシック Medium" panose="020B0500000000000000" pitchFamily="50" charset="-128"/>
                <a:ea typeface="游ゴシック Medium" panose="020B0500000000000000" pitchFamily="50" charset="-128"/>
              </a:rPr>
              <a:t>の各号に掲げる要件を全て満たす</a:t>
            </a:r>
            <a:r>
              <a:rPr lang="ja-JP" altLang="en-US" sz="1400" dirty="0" smtClean="0">
                <a:latin typeface="游ゴシック Medium" panose="020B0500000000000000" pitchFamily="50" charset="-128"/>
                <a:ea typeface="游ゴシック Medium" panose="020B0500000000000000" pitchFamily="50" charset="-128"/>
              </a:rPr>
              <a:t>者</a:t>
            </a:r>
            <a:endParaRPr lang="en-US" altLang="ja-JP" sz="1400" dirty="0" smtClean="0">
              <a:latin typeface="游ゴシック Medium" panose="020B0500000000000000" pitchFamily="50" charset="-128"/>
              <a:ea typeface="游ゴシック Medium" panose="020B0500000000000000" pitchFamily="50" charset="-128"/>
            </a:endParaRPr>
          </a:p>
          <a:p>
            <a:pPr marL="228600" indent="-228600">
              <a:buFont typeface="+mj-lt"/>
              <a:buAutoNum type="arabicPeriod"/>
            </a:pPr>
            <a:r>
              <a:rPr lang="ja-JP" altLang="en-US" sz="1050" dirty="0" smtClean="0">
                <a:latin typeface="游ゴシック" panose="020B0400000000000000" pitchFamily="50" charset="-128"/>
                <a:ea typeface="游ゴシック" panose="020B0400000000000000" pitchFamily="50" charset="-128"/>
              </a:rPr>
              <a:t>飯綱町に居住実態があり、町に住民登録をしている方</a:t>
            </a:r>
            <a:endParaRPr lang="ja-JP" altLang="en-US" sz="1050" dirty="0">
              <a:latin typeface="游ゴシック" panose="020B0400000000000000" pitchFamily="50" charset="-128"/>
              <a:ea typeface="游ゴシック" panose="020B0400000000000000" pitchFamily="50" charset="-128"/>
            </a:endParaRPr>
          </a:p>
          <a:p>
            <a:pPr marL="228600" indent="-228600">
              <a:buFont typeface="+mj-lt"/>
              <a:buAutoNum type="arabicPeriod"/>
            </a:pPr>
            <a:r>
              <a:rPr lang="ja-JP" altLang="en-US" sz="1050" dirty="0" smtClean="0">
                <a:latin typeface="游ゴシック" panose="020B0400000000000000" pitchFamily="50" charset="-128"/>
                <a:ea typeface="游ゴシック" panose="020B0400000000000000" pitchFamily="50" charset="-128"/>
              </a:rPr>
              <a:t>就労・就農・起業している方</a:t>
            </a:r>
            <a:endParaRPr lang="ja-JP" altLang="en-US" sz="1050" dirty="0">
              <a:latin typeface="游ゴシック" panose="020B0400000000000000" pitchFamily="50" charset="-128"/>
              <a:ea typeface="游ゴシック" panose="020B0400000000000000" pitchFamily="50" charset="-128"/>
            </a:endParaRPr>
          </a:p>
          <a:p>
            <a:pPr marL="228600" indent="-228600">
              <a:buFont typeface="+mj-lt"/>
              <a:buAutoNum type="arabicPeriod"/>
            </a:pPr>
            <a:r>
              <a:rPr lang="ja-JP" altLang="en-US" sz="1050" dirty="0" smtClean="0">
                <a:latin typeface="游ゴシック" panose="020B0400000000000000" pitchFamily="50" charset="-128"/>
                <a:ea typeface="游ゴシック" panose="020B0400000000000000" pitchFamily="50" charset="-128"/>
              </a:rPr>
              <a:t>自ら大学等の在学期間中に奨学金の貸与を受け、返還を遅延していない方</a:t>
            </a:r>
            <a:endParaRPr lang="en-US" altLang="ja-JP" sz="1050" dirty="0" smtClean="0">
              <a:latin typeface="游ゴシック" panose="020B0400000000000000" pitchFamily="50" charset="-128"/>
              <a:ea typeface="游ゴシック" panose="020B0400000000000000" pitchFamily="50" charset="-128"/>
            </a:endParaRPr>
          </a:p>
          <a:p>
            <a:r>
              <a:rPr lang="en-US" altLang="ja-JP" sz="1050" dirty="0" smtClean="0">
                <a:latin typeface="游ゴシック" panose="020B0400000000000000" pitchFamily="50" charset="-128"/>
                <a:ea typeface="游ゴシック" panose="020B0400000000000000" pitchFamily="50" charset="-128"/>
              </a:rPr>
              <a:t>4.</a:t>
            </a:r>
            <a:r>
              <a:rPr lang="ja-JP" altLang="en-US" sz="1050" dirty="0" smtClean="0">
                <a:latin typeface="游ゴシック" panose="020B0400000000000000" pitchFamily="50" charset="-128"/>
                <a:ea typeface="游ゴシック" panose="020B0400000000000000" pitchFamily="50" charset="-128"/>
              </a:rPr>
              <a:t>　補助金を受給する年度の前年度の期間中に月賦、半年賦、年賦により奨学金等を返還している方</a:t>
            </a:r>
            <a:endParaRPr lang="ja-JP" altLang="en-US" sz="1050" dirty="0">
              <a:latin typeface="游ゴシック" panose="020B0400000000000000" pitchFamily="50" charset="-128"/>
              <a:ea typeface="游ゴシック" panose="020B0400000000000000" pitchFamily="50" charset="-128"/>
            </a:endParaRPr>
          </a:p>
          <a:p>
            <a:r>
              <a:rPr lang="en-US" altLang="ja-JP" sz="1050" dirty="0" smtClean="0">
                <a:latin typeface="游ゴシック" panose="020B0400000000000000" pitchFamily="50" charset="-128"/>
                <a:ea typeface="游ゴシック" panose="020B0400000000000000" pitchFamily="50" charset="-128"/>
              </a:rPr>
              <a:t>5.</a:t>
            </a:r>
            <a:r>
              <a:rPr lang="ja-JP" altLang="en-US" sz="1050" dirty="0">
                <a:latin typeface="游ゴシック" panose="020B0400000000000000" pitchFamily="50" charset="-128"/>
                <a:ea typeface="游ゴシック" panose="020B0400000000000000" pitchFamily="50" charset="-128"/>
              </a:rPr>
              <a:t>　</a:t>
            </a:r>
            <a:r>
              <a:rPr lang="ja-JP" altLang="en-US" sz="1050" dirty="0" smtClean="0">
                <a:latin typeface="游ゴシック" panose="020B0400000000000000" pitchFamily="50" charset="-128"/>
                <a:ea typeface="游ゴシック" panose="020B0400000000000000" pitchFamily="50" charset="-128"/>
              </a:rPr>
              <a:t>初年度の申請日において</a:t>
            </a:r>
            <a:r>
              <a:rPr lang="ja-JP" altLang="en-US" sz="1050" dirty="0" smtClean="0">
                <a:solidFill>
                  <a:srgbClr val="FF0000"/>
                </a:solidFill>
                <a:latin typeface="游ゴシック" panose="020B0400000000000000" pitchFamily="50" charset="-128"/>
                <a:ea typeface="游ゴシック" panose="020B0400000000000000" pitchFamily="50" charset="-128"/>
              </a:rPr>
              <a:t>満</a:t>
            </a:r>
            <a:r>
              <a:rPr lang="en-US" altLang="ja-JP" sz="1050" dirty="0" smtClean="0">
                <a:solidFill>
                  <a:srgbClr val="FF0000"/>
                </a:solidFill>
                <a:latin typeface="游ゴシック" panose="020B0400000000000000" pitchFamily="50" charset="-128"/>
                <a:ea typeface="游ゴシック" panose="020B0400000000000000" pitchFamily="50" charset="-128"/>
              </a:rPr>
              <a:t>35</a:t>
            </a:r>
            <a:r>
              <a:rPr lang="ja-JP" altLang="en-US" sz="1050" dirty="0" smtClean="0">
                <a:solidFill>
                  <a:srgbClr val="FF0000"/>
                </a:solidFill>
                <a:latin typeface="游ゴシック" panose="020B0400000000000000" pitchFamily="50" charset="-128"/>
                <a:ea typeface="游ゴシック" panose="020B0400000000000000" pitchFamily="50" charset="-128"/>
              </a:rPr>
              <a:t>歳以下</a:t>
            </a:r>
            <a:r>
              <a:rPr lang="ja-JP" altLang="en-US" sz="1050" dirty="0" smtClean="0">
                <a:latin typeface="游ゴシック" panose="020B0400000000000000" pitchFamily="50" charset="-128"/>
                <a:ea typeface="游ゴシック" panose="020B0400000000000000" pitchFamily="50" charset="-128"/>
              </a:rPr>
              <a:t>の方</a:t>
            </a:r>
            <a:endParaRPr lang="en-US" altLang="ja-JP" sz="1050" dirty="0" smtClean="0">
              <a:latin typeface="游ゴシック" panose="020B0400000000000000" pitchFamily="50" charset="-128"/>
              <a:ea typeface="游ゴシック" panose="020B0400000000000000" pitchFamily="50" charset="-128"/>
            </a:endParaRPr>
          </a:p>
          <a:p>
            <a:r>
              <a:rPr lang="en-US" altLang="ja-JP" sz="1050" dirty="0" smtClean="0">
                <a:latin typeface="游ゴシック" panose="020B0400000000000000" pitchFamily="50" charset="-128"/>
                <a:ea typeface="游ゴシック" panose="020B0400000000000000" pitchFamily="50" charset="-128"/>
              </a:rPr>
              <a:t>6.</a:t>
            </a:r>
            <a:r>
              <a:rPr lang="ja-JP" altLang="en-US" sz="1050" dirty="0" smtClean="0">
                <a:latin typeface="游ゴシック" panose="020B0400000000000000" pitchFamily="50" charset="-128"/>
                <a:ea typeface="游ゴシック" panose="020B0400000000000000" pitchFamily="50" charset="-128"/>
              </a:rPr>
              <a:t>　奨学金返還に関する他の助成制度の適用を受けてない方</a:t>
            </a:r>
            <a:endParaRPr lang="en-US" altLang="ja-JP" sz="1050" dirty="0">
              <a:latin typeface="游ゴシック" panose="020B0400000000000000" pitchFamily="50" charset="-128"/>
              <a:ea typeface="游ゴシック" panose="020B0400000000000000" pitchFamily="50" charset="-128"/>
            </a:endParaRPr>
          </a:p>
          <a:p>
            <a:r>
              <a:rPr lang="en-US" altLang="ja-JP" sz="1050" dirty="0">
                <a:latin typeface="游ゴシック" panose="020B0400000000000000" pitchFamily="50" charset="-128"/>
                <a:ea typeface="游ゴシック" panose="020B0400000000000000" pitchFamily="50" charset="-128"/>
              </a:rPr>
              <a:t>7</a:t>
            </a:r>
            <a:r>
              <a:rPr lang="en-US" altLang="ja-JP" sz="1050" dirty="0" smtClean="0">
                <a:latin typeface="游ゴシック" panose="020B0400000000000000" pitchFamily="50" charset="-128"/>
                <a:ea typeface="游ゴシック" panose="020B0400000000000000" pitchFamily="50" charset="-128"/>
              </a:rPr>
              <a:t>.</a:t>
            </a:r>
            <a:r>
              <a:rPr lang="ja-JP" altLang="en-US" sz="1050" dirty="0" smtClean="0">
                <a:latin typeface="游ゴシック" panose="020B0400000000000000" pitchFamily="50" charset="-128"/>
                <a:ea typeface="游ゴシック" panose="020B0400000000000000" pitchFamily="50" charset="-128"/>
              </a:rPr>
              <a:t>　転勤等により一時的な住民登録でない方</a:t>
            </a:r>
            <a:endParaRPr lang="en-US" altLang="ja-JP" sz="1050" dirty="0">
              <a:latin typeface="游ゴシック" panose="020B0400000000000000" pitchFamily="50" charset="-128"/>
              <a:ea typeface="游ゴシック" panose="020B0400000000000000" pitchFamily="50" charset="-128"/>
            </a:endParaRPr>
          </a:p>
          <a:p>
            <a:r>
              <a:rPr lang="en-US" altLang="ja-JP" sz="1050" dirty="0">
                <a:latin typeface="游ゴシック" panose="020B0400000000000000" pitchFamily="50" charset="-128"/>
                <a:ea typeface="游ゴシック" panose="020B0400000000000000" pitchFamily="50" charset="-128"/>
              </a:rPr>
              <a:t>8</a:t>
            </a:r>
            <a:r>
              <a:rPr lang="en-US" altLang="ja-JP" sz="1050" dirty="0" smtClean="0">
                <a:latin typeface="游ゴシック" panose="020B0400000000000000" pitchFamily="50" charset="-128"/>
                <a:ea typeface="游ゴシック" panose="020B0400000000000000" pitchFamily="50" charset="-128"/>
              </a:rPr>
              <a:t>.</a:t>
            </a:r>
            <a:r>
              <a:rPr lang="ja-JP" altLang="en-US" sz="1050" dirty="0" smtClean="0">
                <a:latin typeface="游ゴシック" panose="020B0400000000000000" pitchFamily="50" charset="-128"/>
                <a:ea typeface="游ゴシック" panose="020B0400000000000000" pitchFamily="50" charset="-128"/>
              </a:rPr>
              <a:t>　初回申請日から起算して</a:t>
            </a:r>
            <a:r>
              <a:rPr lang="en-US" altLang="ja-JP" sz="1050" dirty="0" smtClean="0">
                <a:solidFill>
                  <a:srgbClr val="FF0000"/>
                </a:solidFill>
                <a:latin typeface="游ゴシック" panose="020B0400000000000000" pitchFamily="50" charset="-128"/>
                <a:ea typeface="游ゴシック" panose="020B0400000000000000" pitchFamily="50" charset="-128"/>
              </a:rPr>
              <a:t>10</a:t>
            </a:r>
            <a:r>
              <a:rPr lang="ja-JP" altLang="en-US" sz="1050" dirty="0" smtClean="0">
                <a:solidFill>
                  <a:srgbClr val="FF0000"/>
                </a:solidFill>
                <a:latin typeface="游ゴシック" panose="020B0400000000000000" pitchFamily="50" charset="-128"/>
                <a:ea typeface="游ゴシック" panose="020B0400000000000000" pitchFamily="50" charset="-128"/>
              </a:rPr>
              <a:t>年間</a:t>
            </a:r>
            <a:r>
              <a:rPr lang="ja-JP" altLang="en-US" sz="1050" smtClean="0">
                <a:solidFill>
                  <a:srgbClr val="FF0000"/>
                </a:solidFill>
                <a:latin typeface="游ゴシック" panose="020B0400000000000000" pitchFamily="50" charset="-128"/>
                <a:ea typeface="游ゴシック" panose="020B0400000000000000" pitchFamily="50" charset="-128"/>
              </a:rPr>
              <a:t>町内</a:t>
            </a:r>
            <a:r>
              <a:rPr lang="ja-JP" altLang="en-US" sz="1050" smtClean="0">
                <a:solidFill>
                  <a:srgbClr val="FF0000"/>
                </a:solidFill>
                <a:latin typeface="游ゴシック" panose="020B0400000000000000" pitchFamily="50" charset="-128"/>
                <a:ea typeface="游ゴシック" panose="020B0400000000000000" pitchFamily="50" charset="-128"/>
              </a:rPr>
              <a:t>に</a:t>
            </a:r>
            <a:r>
              <a:rPr lang="ja-JP" altLang="en-US" sz="1050" smtClean="0">
                <a:solidFill>
                  <a:srgbClr val="FF0000"/>
                </a:solidFill>
                <a:latin typeface="游ゴシック" panose="020B0400000000000000" pitchFamily="50" charset="-128"/>
                <a:ea typeface="游ゴシック" panose="020B0400000000000000" pitchFamily="50" charset="-128"/>
              </a:rPr>
              <a:t>居</a:t>
            </a:r>
            <a:r>
              <a:rPr lang="ja-JP" altLang="en-US" sz="1050" smtClean="0">
                <a:solidFill>
                  <a:srgbClr val="FF0000"/>
                </a:solidFill>
                <a:latin typeface="游ゴシック" panose="020B0400000000000000" pitchFamily="50" charset="-128"/>
                <a:ea typeface="游ゴシック" panose="020B0400000000000000" pitchFamily="50" charset="-128"/>
              </a:rPr>
              <a:t>住</a:t>
            </a:r>
            <a:r>
              <a:rPr lang="ja-JP" altLang="en-US" sz="1050" dirty="0" smtClean="0">
                <a:solidFill>
                  <a:srgbClr val="FF0000"/>
                </a:solidFill>
                <a:latin typeface="游ゴシック" panose="020B0400000000000000" pitchFamily="50" charset="-128"/>
                <a:ea typeface="游ゴシック" panose="020B0400000000000000" pitchFamily="50" charset="-128"/>
              </a:rPr>
              <a:t>することを誓約</a:t>
            </a:r>
            <a:r>
              <a:rPr lang="ja-JP" altLang="en-US" sz="1050" dirty="0" smtClean="0">
                <a:latin typeface="游ゴシック" panose="020B0400000000000000" pitchFamily="50" charset="-128"/>
                <a:ea typeface="游ゴシック" panose="020B0400000000000000" pitchFamily="50" charset="-128"/>
              </a:rPr>
              <a:t>できる方</a:t>
            </a:r>
            <a:endParaRPr lang="en-US" altLang="ja-JP" sz="1050" dirty="0" smtClean="0">
              <a:latin typeface="游ゴシック" panose="020B0400000000000000" pitchFamily="50" charset="-128"/>
              <a:ea typeface="游ゴシック" panose="020B0400000000000000" pitchFamily="50" charset="-128"/>
            </a:endParaRPr>
          </a:p>
          <a:p>
            <a:r>
              <a:rPr lang="en-US" altLang="ja-JP" sz="1050" dirty="0">
                <a:latin typeface="游ゴシック" panose="020B0400000000000000" pitchFamily="50" charset="-128"/>
                <a:ea typeface="游ゴシック" panose="020B0400000000000000" pitchFamily="50" charset="-128"/>
              </a:rPr>
              <a:t>9</a:t>
            </a:r>
            <a:r>
              <a:rPr lang="en-US" altLang="ja-JP" sz="1050" dirty="0" smtClean="0">
                <a:latin typeface="游ゴシック" panose="020B0400000000000000" pitchFamily="50" charset="-128"/>
                <a:ea typeface="游ゴシック" panose="020B0400000000000000" pitchFamily="50" charset="-128"/>
              </a:rPr>
              <a:t>.</a:t>
            </a:r>
            <a:r>
              <a:rPr lang="ja-JP" altLang="en-US" sz="1050" dirty="0" smtClean="0">
                <a:latin typeface="游ゴシック" panose="020B0400000000000000" pitchFamily="50" charset="-128"/>
                <a:ea typeface="游ゴシック" panose="020B0400000000000000" pitchFamily="50" charset="-128"/>
              </a:rPr>
              <a:t>　町に納付すべき町税等を滞納していない方　　</a:t>
            </a:r>
            <a:r>
              <a:rPr lang="en-US" altLang="ja-JP" sz="1050" dirty="0" smtClean="0">
                <a:latin typeface="游ゴシック" panose="020B0400000000000000" pitchFamily="50" charset="-128"/>
                <a:ea typeface="游ゴシック" panose="020B0400000000000000" pitchFamily="50" charset="-128"/>
              </a:rPr>
              <a:t>10.</a:t>
            </a:r>
            <a:r>
              <a:rPr lang="ja-JP" altLang="en-US" sz="1050" dirty="0" smtClean="0">
                <a:latin typeface="游ゴシック" panose="020B0400000000000000" pitchFamily="50" charset="-128"/>
                <a:ea typeface="游ゴシック" panose="020B0400000000000000" pitchFamily="50" charset="-128"/>
              </a:rPr>
              <a:t>町の規定する暴力団員でない方</a:t>
            </a:r>
            <a:endParaRPr lang="en-US" altLang="ja-JP" sz="1050" dirty="0" smtClean="0">
              <a:latin typeface="游ゴシック" panose="020B0400000000000000" pitchFamily="50" charset="-128"/>
              <a:ea typeface="游ゴシック" panose="020B0400000000000000" pitchFamily="50" charset="-128"/>
            </a:endParaRPr>
          </a:p>
        </p:txBody>
      </p:sp>
      <p:sp>
        <p:nvSpPr>
          <p:cNvPr id="24" name="正方形/長方形 23"/>
          <p:cNvSpPr/>
          <p:nvPr/>
        </p:nvSpPr>
        <p:spPr>
          <a:xfrm>
            <a:off x="388006" y="2968451"/>
            <a:ext cx="2218461" cy="25859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游ゴシック" panose="020B0400000000000000" pitchFamily="50" charset="-128"/>
                <a:ea typeface="游ゴシック" panose="020B0400000000000000" pitchFamily="50" charset="-128"/>
              </a:rPr>
              <a:t>補助</a:t>
            </a:r>
            <a:r>
              <a:rPr lang="ja-JP" altLang="en-US" sz="1600" b="1" dirty="0" smtClean="0">
                <a:latin typeface="游ゴシック" panose="020B0400000000000000" pitchFamily="50" charset="-128"/>
                <a:ea typeface="游ゴシック" panose="020B0400000000000000" pitchFamily="50" charset="-128"/>
              </a:rPr>
              <a:t>金交付</a:t>
            </a:r>
            <a:r>
              <a:rPr kumimoji="1" lang="ja-JP" altLang="en-US" sz="1600" b="1" dirty="0" smtClean="0">
                <a:latin typeface="游ゴシック" panose="020B0400000000000000" pitchFamily="50" charset="-128"/>
                <a:ea typeface="游ゴシック" panose="020B0400000000000000" pitchFamily="50" charset="-128"/>
              </a:rPr>
              <a:t>対象者</a:t>
            </a:r>
            <a:endParaRPr kumimoji="1" lang="ja-JP" altLang="en-US" sz="1600" b="1" dirty="0">
              <a:latin typeface="游ゴシック" panose="020B0400000000000000" pitchFamily="50" charset="-128"/>
              <a:ea typeface="游ゴシック" panose="020B0400000000000000" pitchFamily="50" charset="-128"/>
            </a:endParaRPr>
          </a:p>
        </p:txBody>
      </p:sp>
      <p:sp>
        <p:nvSpPr>
          <p:cNvPr id="57" name="テキスト ボックス 56"/>
          <p:cNvSpPr txBox="1"/>
          <p:nvPr/>
        </p:nvSpPr>
        <p:spPr>
          <a:xfrm>
            <a:off x="2039382" y="9842847"/>
            <a:ext cx="4047929" cy="577081"/>
          </a:xfrm>
          <a:prstGeom prst="rect">
            <a:avLst/>
          </a:prstGeom>
          <a:noFill/>
          <a:ln>
            <a:solidFill>
              <a:srgbClr val="00B050"/>
            </a:solidFill>
          </a:ln>
        </p:spPr>
        <p:txBody>
          <a:bodyPr wrap="square" rtlCol="0" anchor="ctr">
            <a:spAutoFit/>
          </a:bodyPr>
          <a:lstStyle/>
          <a:p>
            <a:pPr indent="717550"/>
            <a:r>
              <a:rPr lang="ja-JP" altLang="en-US" sz="1050" dirty="0" smtClean="0">
                <a:latin typeface="游ゴシック" panose="020B0400000000000000" pitchFamily="50" charset="-128"/>
                <a:ea typeface="游ゴシック" panose="020B0400000000000000" pitchFamily="50" charset="-128"/>
              </a:rPr>
              <a:t>お問い合わせ・ご相談　飯綱町 企画課 人口増推進室</a:t>
            </a:r>
            <a:endParaRPr lang="en-US" altLang="ja-JP" sz="1050" dirty="0" smtClean="0">
              <a:latin typeface="游ゴシック" panose="020B0400000000000000" pitchFamily="50" charset="-128"/>
              <a:ea typeface="游ゴシック" panose="020B0400000000000000" pitchFamily="50" charset="-128"/>
            </a:endParaRPr>
          </a:p>
          <a:p>
            <a:pPr indent="717550"/>
            <a:r>
              <a:rPr lang="ja-JP" altLang="en-US" sz="1050" dirty="0" smtClean="0">
                <a:latin typeface="游ゴシック" panose="020B0400000000000000" pitchFamily="50" charset="-128"/>
                <a:ea typeface="游ゴシック" panose="020B0400000000000000" pitchFamily="50" charset="-128"/>
              </a:rPr>
              <a:t>電話：</a:t>
            </a:r>
            <a:r>
              <a:rPr lang="en-US" altLang="ja-JP" sz="1050" dirty="0" smtClean="0">
                <a:latin typeface="游ゴシック" panose="020B0400000000000000" pitchFamily="50" charset="-128"/>
                <a:ea typeface="游ゴシック" panose="020B0400000000000000" pitchFamily="50" charset="-128"/>
              </a:rPr>
              <a:t>026-253-2512</a:t>
            </a:r>
            <a:r>
              <a:rPr lang="ja-JP" altLang="en-US" sz="1050" dirty="0" smtClean="0">
                <a:latin typeface="游ゴシック" panose="020B0400000000000000" pitchFamily="50" charset="-128"/>
                <a:ea typeface="游ゴシック" panose="020B0400000000000000" pitchFamily="50" charset="-128"/>
              </a:rPr>
              <a:t>　</a:t>
            </a:r>
            <a:r>
              <a:rPr lang="en-US" altLang="ja-JP" sz="1050" dirty="0" smtClean="0">
                <a:latin typeface="游ゴシック" panose="020B0400000000000000" pitchFamily="50" charset="-128"/>
                <a:ea typeface="游ゴシック" panose="020B0400000000000000" pitchFamily="50" charset="-128"/>
              </a:rPr>
              <a:t>FAX</a:t>
            </a:r>
            <a:r>
              <a:rPr lang="ja-JP" altLang="en-US" sz="1050" dirty="0" smtClean="0">
                <a:latin typeface="游ゴシック" panose="020B0400000000000000" pitchFamily="50" charset="-128"/>
                <a:ea typeface="游ゴシック" panose="020B0400000000000000" pitchFamily="50" charset="-128"/>
              </a:rPr>
              <a:t>：</a:t>
            </a:r>
            <a:r>
              <a:rPr lang="en-US" altLang="ja-JP" sz="1050" dirty="0" smtClean="0">
                <a:latin typeface="游ゴシック" panose="020B0400000000000000" pitchFamily="50" charset="-128"/>
                <a:ea typeface="游ゴシック" panose="020B0400000000000000" pitchFamily="50" charset="-128"/>
              </a:rPr>
              <a:t>026-253-5055</a:t>
            </a:r>
            <a:endParaRPr lang="en-US" altLang="ja-JP" sz="1050" dirty="0">
              <a:latin typeface="游ゴシック" panose="020B0400000000000000" pitchFamily="50" charset="-128"/>
              <a:ea typeface="游ゴシック" panose="020B0400000000000000" pitchFamily="50" charset="-128"/>
            </a:endParaRPr>
          </a:p>
          <a:p>
            <a:pPr indent="717550"/>
            <a:r>
              <a:rPr lang="ja-JP" altLang="en-US" sz="1050" dirty="0" smtClean="0">
                <a:latin typeface="游ゴシック" panose="020B0400000000000000" pitchFamily="50" charset="-128"/>
                <a:ea typeface="游ゴシック" panose="020B0400000000000000" pitchFamily="50" charset="-128"/>
              </a:rPr>
              <a:t>メール：</a:t>
            </a:r>
            <a:r>
              <a:rPr lang="en-US" altLang="ja-JP" sz="1050" dirty="0" smtClean="0">
                <a:latin typeface="游ゴシック" panose="020B0400000000000000" pitchFamily="50" charset="-128"/>
                <a:ea typeface="游ゴシック" panose="020B0400000000000000" pitchFamily="50" charset="-128"/>
              </a:rPr>
              <a:t>jinko@town.iizuna.nagano.jp</a:t>
            </a:r>
          </a:p>
        </p:txBody>
      </p:sp>
      <p:pic>
        <p:nvPicPr>
          <p:cNvPr id="58" name="図 5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2613" y="9934375"/>
            <a:ext cx="629593" cy="394216"/>
          </a:xfrm>
          <a:prstGeom prst="rect">
            <a:avLst/>
          </a:prstGeom>
        </p:spPr>
      </p:pic>
      <p:sp>
        <p:nvSpPr>
          <p:cNvPr id="56" name="テキスト ボックス 55"/>
          <p:cNvSpPr txBox="1"/>
          <p:nvPr/>
        </p:nvSpPr>
        <p:spPr>
          <a:xfrm>
            <a:off x="338137" y="5189810"/>
            <a:ext cx="4927199" cy="415498"/>
          </a:xfrm>
          <a:prstGeom prst="rect">
            <a:avLst/>
          </a:prstGeom>
          <a:noFill/>
        </p:spPr>
        <p:txBody>
          <a:bodyPr wrap="square" rtlCol="0">
            <a:spAutoFit/>
          </a:bodyPr>
          <a:lstStyle/>
          <a:p>
            <a:r>
              <a:rPr lang="ja-JP" altLang="en-US" sz="1050" b="1" dirty="0" smtClean="0">
                <a:latin typeface="游ゴシック" panose="020B0400000000000000" pitchFamily="50" charset="-128"/>
                <a:ea typeface="游ゴシック" panose="020B0400000000000000" pitchFamily="50" charset="-128"/>
              </a:rPr>
              <a:t>・（独）日本学生支援機構第１種奨学金及び第</a:t>
            </a:r>
            <a:r>
              <a:rPr lang="en-US" altLang="ja-JP" sz="1050" b="1" dirty="0" smtClean="0">
                <a:latin typeface="游ゴシック" panose="020B0400000000000000" pitchFamily="50" charset="-128"/>
                <a:ea typeface="游ゴシック" panose="020B0400000000000000" pitchFamily="50" charset="-128"/>
              </a:rPr>
              <a:t>2</a:t>
            </a:r>
            <a:r>
              <a:rPr lang="ja-JP" altLang="en-US" sz="1050" b="1" dirty="0" smtClean="0">
                <a:latin typeface="游ゴシック" panose="020B0400000000000000" pitchFamily="50" charset="-128"/>
                <a:ea typeface="游ゴシック" panose="020B0400000000000000" pitchFamily="50" charset="-128"/>
              </a:rPr>
              <a:t>種奨学金</a:t>
            </a:r>
            <a:endParaRPr lang="en-US" altLang="ja-JP" sz="1050" b="1" dirty="0" smtClean="0">
              <a:latin typeface="游ゴシック" panose="020B0400000000000000" pitchFamily="50" charset="-128"/>
              <a:ea typeface="游ゴシック" panose="020B0400000000000000" pitchFamily="50" charset="-128"/>
            </a:endParaRPr>
          </a:p>
          <a:p>
            <a:r>
              <a:rPr lang="ja-JP" altLang="en-US" sz="1050" b="1" dirty="0" smtClean="0">
                <a:latin typeface="游ゴシック" panose="020B0400000000000000" pitchFamily="50" charset="-128"/>
                <a:ea typeface="游ゴシック" panose="020B0400000000000000" pitchFamily="50" charset="-128"/>
              </a:rPr>
              <a:t>・学資として貸与される奨学金で町長が認めるもの</a:t>
            </a:r>
            <a:r>
              <a:rPr lang="ja-JP" altLang="en-US" sz="1050" b="1" dirty="0">
                <a:latin typeface="游ゴシック" panose="020B0400000000000000" pitchFamily="50" charset="-128"/>
                <a:ea typeface="游ゴシック" panose="020B0400000000000000" pitchFamily="50" charset="-128"/>
              </a:rPr>
              <a:t>　</a:t>
            </a:r>
            <a:r>
              <a:rPr lang="ja-JP" altLang="en-US" sz="1050" b="1" dirty="0" smtClean="0">
                <a:latin typeface="游ゴシック" panose="020B0400000000000000" pitchFamily="50" charset="-128"/>
                <a:ea typeface="游ゴシック" panose="020B0400000000000000" pitchFamily="50" charset="-128"/>
              </a:rPr>
              <a:t>等</a:t>
            </a:r>
            <a:endParaRPr lang="en-US" altLang="ja-JP" sz="1050" b="1" dirty="0" smtClean="0">
              <a:latin typeface="游ゴシック" panose="020B0400000000000000" pitchFamily="50" charset="-128"/>
              <a:ea typeface="游ゴシック" panose="020B0400000000000000" pitchFamily="50" charset="-128"/>
            </a:endParaRPr>
          </a:p>
        </p:txBody>
      </p:sp>
      <p:sp>
        <p:nvSpPr>
          <p:cNvPr id="61" name="正方形/長方形 60"/>
          <p:cNvSpPr/>
          <p:nvPr/>
        </p:nvSpPr>
        <p:spPr>
          <a:xfrm>
            <a:off x="403337" y="4933537"/>
            <a:ext cx="2203130" cy="25089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latin typeface="游ゴシック" panose="020B0400000000000000" pitchFamily="50" charset="-128"/>
                <a:ea typeface="游ゴシック" panose="020B0400000000000000" pitchFamily="50" charset="-128"/>
              </a:rPr>
              <a:t>対象となる奨学金</a:t>
            </a:r>
            <a:endParaRPr kumimoji="1" lang="ja-JP" altLang="en-US" sz="1600" b="1" dirty="0">
              <a:latin typeface="游ゴシック" panose="020B0400000000000000" pitchFamily="50" charset="-128"/>
              <a:ea typeface="游ゴシック" panose="020B0400000000000000" pitchFamily="50" charset="-128"/>
            </a:endParaRPr>
          </a:p>
        </p:txBody>
      </p:sp>
      <p:sp>
        <p:nvSpPr>
          <p:cNvPr id="67" name="テキスト ボックス 66"/>
          <p:cNvSpPr txBox="1"/>
          <p:nvPr/>
        </p:nvSpPr>
        <p:spPr>
          <a:xfrm>
            <a:off x="388005" y="5995243"/>
            <a:ext cx="6498771" cy="738664"/>
          </a:xfrm>
          <a:prstGeom prst="rect">
            <a:avLst/>
          </a:prstGeom>
          <a:noFill/>
        </p:spPr>
        <p:txBody>
          <a:bodyPr wrap="square" rtlCol="0">
            <a:spAutoFit/>
          </a:bodyPr>
          <a:lstStyle/>
          <a:p>
            <a:r>
              <a:rPr lang="ja-JP" altLang="en-US" sz="1400" dirty="0" smtClean="0">
                <a:latin typeface="游ゴシック Medium" panose="020B0500000000000000" pitchFamily="50" charset="-128"/>
                <a:ea typeface="游ゴシック Medium" panose="020B0500000000000000" pitchFamily="50" charset="-128"/>
              </a:rPr>
              <a:t>就労・就農・起業の方：前年度（</a:t>
            </a:r>
            <a:r>
              <a:rPr lang="en-US" altLang="ja-JP" sz="1400" dirty="0" smtClean="0">
                <a:latin typeface="游ゴシック Medium" panose="020B0500000000000000" pitchFamily="50" charset="-128"/>
                <a:ea typeface="游ゴシック Medium" panose="020B0500000000000000" pitchFamily="50" charset="-128"/>
              </a:rPr>
              <a:t>4</a:t>
            </a:r>
            <a:r>
              <a:rPr lang="ja-JP" altLang="en-US" sz="1400" dirty="0" smtClean="0">
                <a:latin typeface="游ゴシック Medium" panose="020B0500000000000000" pitchFamily="50" charset="-128"/>
                <a:ea typeface="游ゴシック Medium" panose="020B0500000000000000" pitchFamily="50" charset="-128"/>
              </a:rPr>
              <a:t>月から翌年</a:t>
            </a:r>
            <a:r>
              <a:rPr lang="en-US" altLang="ja-JP" sz="1400" dirty="0" smtClean="0">
                <a:latin typeface="游ゴシック Medium" panose="020B0500000000000000" pitchFamily="50" charset="-128"/>
                <a:ea typeface="游ゴシック Medium" panose="020B0500000000000000" pitchFamily="50" charset="-128"/>
              </a:rPr>
              <a:t>3</a:t>
            </a:r>
            <a:r>
              <a:rPr lang="ja-JP" altLang="en-US" sz="1400" dirty="0" smtClean="0">
                <a:latin typeface="游ゴシック Medium" panose="020B0500000000000000" pitchFamily="50" charset="-128"/>
                <a:ea typeface="游ゴシック Medium" panose="020B0500000000000000" pitchFamily="50" charset="-128"/>
              </a:rPr>
              <a:t>月まで）の返還額の</a:t>
            </a:r>
            <a:r>
              <a:rPr lang="en-US" altLang="ja-JP" sz="1400" dirty="0" smtClean="0">
                <a:latin typeface="游ゴシック Medium" panose="020B0500000000000000" pitchFamily="50" charset="-128"/>
                <a:ea typeface="游ゴシック Medium" panose="020B0500000000000000" pitchFamily="50" charset="-128"/>
              </a:rPr>
              <a:t>2</a:t>
            </a:r>
            <a:r>
              <a:rPr lang="ja-JP" altLang="en-US" sz="1400" dirty="0" smtClean="0">
                <a:latin typeface="游ゴシック Medium" panose="020B0500000000000000" pitchFamily="50" charset="-128"/>
                <a:ea typeface="游ゴシック Medium" panose="020B0500000000000000" pitchFamily="50" charset="-128"/>
              </a:rPr>
              <a:t>分の１</a:t>
            </a:r>
            <a:endParaRPr lang="en-US" altLang="ja-JP" sz="1400" dirty="0" smtClean="0">
              <a:latin typeface="游ゴシック Medium" panose="020B0500000000000000" pitchFamily="50" charset="-128"/>
              <a:ea typeface="游ゴシック Medium" panose="020B0500000000000000" pitchFamily="50" charset="-128"/>
            </a:endParaRPr>
          </a:p>
          <a:p>
            <a:r>
              <a:rPr lang="ja-JP" altLang="en-US" sz="1400" dirty="0" smtClean="0">
                <a:latin typeface="游ゴシック Medium" panose="020B0500000000000000" pitchFamily="50" charset="-128"/>
                <a:ea typeface="游ゴシック Medium" panose="020B0500000000000000" pitchFamily="50" charset="-128"/>
              </a:rPr>
              <a:t>　　　　　　　　　　　</a:t>
            </a:r>
            <a:r>
              <a:rPr lang="ja-JP" altLang="en-US" sz="1400" dirty="0" err="1" smtClean="0">
                <a:latin typeface="游ゴシック Medium" panose="020B0500000000000000" pitchFamily="50" charset="-128"/>
                <a:ea typeface="游ゴシック Medium" panose="020B0500000000000000" pitchFamily="50" charset="-128"/>
              </a:rPr>
              <a:t>の</a:t>
            </a:r>
            <a:r>
              <a:rPr lang="en-US" altLang="ja-JP" sz="1400" dirty="0" smtClean="0">
                <a:latin typeface="游ゴシック Medium" panose="020B0500000000000000" pitchFamily="50" charset="-128"/>
                <a:ea typeface="游ゴシック Medium" panose="020B0500000000000000" pitchFamily="50" charset="-128"/>
              </a:rPr>
              <a:t>3</a:t>
            </a:r>
            <a:r>
              <a:rPr lang="ja-JP" altLang="en-US" sz="1400" dirty="0" smtClean="0">
                <a:latin typeface="游ゴシック Medium" panose="020B0500000000000000" pitchFamily="50" charset="-128"/>
                <a:ea typeface="游ゴシック Medium" panose="020B0500000000000000" pitchFamily="50" charset="-128"/>
              </a:rPr>
              <a:t>分の２を補助</a:t>
            </a:r>
            <a:r>
              <a:rPr lang="ja-JP" altLang="en-US" sz="1100" dirty="0" smtClean="0">
                <a:latin typeface="游ゴシック Medium" panose="020B0500000000000000" pitchFamily="50" charset="-128"/>
                <a:ea typeface="游ゴシック Medium" panose="020B0500000000000000" pitchFamily="50" charset="-128"/>
              </a:rPr>
              <a:t>（千円未満切り捨て）</a:t>
            </a:r>
            <a:r>
              <a:rPr lang="ja-JP" altLang="en-US" sz="1100" b="1" dirty="0" smtClean="0">
                <a:latin typeface="游ゴシック Medium" panose="020B0500000000000000" pitchFamily="50" charset="-128"/>
                <a:ea typeface="游ゴシック Medium" panose="020B0500000000000000" pitchFamily="50" charset="-128"/>
              </a:rPr>
              <a:t>（最大</a:t>
            </a:r>
            <a:r>
              <a:rPr lang="en-US" altLang="ja-JP" sz="1100" b="1" dirty="0" smtClean="0">
                <a:latin typeface="游ゴシック Medium" panose="020B0500000000000000" pitchFamily="50" charset="-128"/>
                <a:ea typeface="游ゴシック Medium" panose="020B0500000000000000" pitchFamily="50" charset="-128"/>
              </a:rPr>
              <a:t>20</a:t>
            </a:r>
            <a:r>
              <a:rPr lang="ja-JP" altLang="en-US" sz="1100" b="1" dirty="0">
                <a:latin typeface="游ゴシック Medium" panose="020B0500000000000000" pitchFamily="50" charset="-128"/>
                <a:ea typeface="游ゴシック Medium" panose="020B0500000000000000" pitchFamily="50" charset="-128"/>
              </a:rPr>
              <a:t>万</a:t>
            </a:r>
            <a:r>
              <a:rPr lang="ja-JP" altLang="en-US" sz="1100" b="1" dirty="0" smtClean="0">
                <a:latin typeface="游ゴシック Medium" panose="020B0500000000000000" pitchFamily="50" charset="-128"/>
                <a:ea typeface="游ゴシック Medium" panose="020B0500000000000000" pitchFamily="50" charset="-128"/>
              </a:rPr>
              <a:t>円</a:t>
            </a:r>
            <a:r>
              <a:rPr lang="en-US" altLang="ja-JP" sz="1100" b="1" dirty="0" smtClean="0">
                <a:latin typeface="游ゴシック Medium" panose="020B0500000000000000" pitchFamily="50" charset="-128"/>
                <a:ea typeface="游ゴシック Medium" panose="020B0500000000000000" pitchFamily="50" charset="-128"/>
              </a:rPr>
              <a:t>/</a:t>
            </a:r>
            <a:r>
              <a:rPr lang="ja-JP" altLang="en-US" sz="1100" b="1" dirty="0" smtClean="0">
                <a:latin typeface="游ゴシック Medium" panose="020B0500000000000000" pitchFamily="50" charset="-128"/>
                <a:ea typeface="游ゴシック Medium" panose="020B0500000000000000" pitchFamily="50" charset="-128"/>
              </a:rPr>
              <a:t>年）</a:t>
            </a:r>
            <a:endParaRPr lang="en-US" altLang="ja-JP" sz="1100" b="1" dirty="0" smtClean="0">
              <a:latin typeface="游ゴシック Medium" panose="020B0500000000000000" pitchFamily="50" charset="-128"/>
              <a:ea typeface="游ゴシック Medium" panose="020B0500000000000000" pitchFamily="50" charset="-128"/>
            </a:endParaRPr>
          </a:p>
          <a:p>
            <a:r>
              <a:rPr lang="ja-JP" altLang="en-US" sz="1400" dirty="0" smtClean="0">
                <a:latin typeface="游ゴシック Medium" panose="020B0500000000000000" pitchFamily="50" charset="-128"/>
                <a:ea typeface="游ゴシック Medium" panose="020B0500000000000000" pitchFamily="50" charset="-128"/>
              </a:rPr>
              <a:t>補助期間　：</a:t>
            </a:r>
            <a:r>
              <a:rPr lang="ja-JP" altLang="en-US" sz="1400" b="1" dirty="0" smtClean="0">
                <a:solidFill>
                  <a:srgbClr val="FF0000"/>
                </a:solidFill>
                <a:latin typeface="游ゴシック Medium" panose="020B0500000000000000" pitchFamily="50" charset="-128"/>
                <a:ea typeface="游ゴシック Medium" panose="020B0500000000000000" pitchFamily="50" charset="-128"/>
              </a:rPr>
              <a:t>最長１０年間</a:t>
            </a:r>
            <a:r>
              <a:rPr lang="ja-JP" altLang="en-US" sz="1400" dirty="0" smtClean="0">
                <a:latin typeface="游ゴシック Medium" panose="020B0500000000000000" pitchFamily="50" charset="-128"/>
                <a:ea typeface="游ゴシック Medium" panose="020B0500000000000000" pitchFamily="50" charset="-128"/>
              </a:rPr>
              <a:t>　　　　</a:t>
            </a:r>
            <a:endParaRPr lang="ja-JP" altLang="en-US" sz="1400" dirty="0">
              <a:latin typeface="游ゴシック Medium" panose="020B0500000000000000" pitchFamily="50" charset="-128"/>
              <a:ea typeface="游ゴシック Medium" panose="020B0500000000000000" pitchFamily="50" charset="-128"/>
            </a:endParaRPr>
          </a:p>
        </p:txBody>
      </p:sp>
      <p:sp>
        <p:nvSpPr>
          <p:cNvPr id="83" name="正方形/長方形 82"/>
          <p:cNvSpPr/>
          <p:nvPr/>
        </p:nvSpPr>
        <p:spPr>
          <a:xfrm>
            <a:off x="403336" y="5644722"/>
            <a:ext cx="2203131" cy="30667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游ゴシック" panose="020B0400000000000000" pitchFamily="50" charset="-128"/>
                <a:ea typeface="游ゴシック" panose="020B0400000000000000" pitchFamily="50" charset="-128"/>
              </a:rPr>
              <a:t>補助</a:t>
            </a:r>
            <a:r>
              <a:rPr kumimoji="1" lang="ja-JP" altLang="en-US" sz="1600" b="1" dirty="0" smtClean="0">
                <a:latin typeface="游ゴシック" panose="020B0400000000000000" pitchFamily="50" charset="-128"/>
                <a:ea typeface="游ゴシック" panose="020B0400000000000000" pitchFamily="50" charset="-128"/>
              </a:rPr>
              <a:t>金額・補助期間</a:t>
            </a:r>
            <a:endParaRPr kumimoji="1" lang="ja-JP" altLang="en-US" sz="1600" b="1" dirty="0">
              <a:latin typeface="游ゴシック" panose="020B0400000000000000" pitchFamily="50" charset="-128"/>
              <a:ea typeface="游ゴシック" panose="020B0400000000000000" pitchFamily="50" charset="-128"/>
            </a:endParaRPr>
          </a:p>
        </p:txBody>
      </p:sp>
      <p:sp>
        <p:nvSpPr>
          <p:cNvPr id="88" name="テキスト ボックス 87"/>
          <p:cNvSpPr txBox="1"/>
          <p:nvPr/>
        </p:nvSpPr>
        <p:spPr>
          <a:xfrm>
            <a:off x="664216" y="2154735"/>
            <a:ext cx="6404241" cy="792525"/>
          </a:xfrm>
          <a:prstGeom prst="rect">
            <a:avLst/>
          </a:prstGeom>
          <a:noFill/>
        </p:spPr>
        <p:txBody>
          <a:bodyPr wrap="square" rtlCol="0">
            <a:spAutoFit/>
          </a:bodyPr>
          <a:lstStyle/>
          <a:p>
            <a:r>
              <a:rPr lang="ja-JP" altLang="en-US" sz="1400" b="1" dirty="0" smtClean="0">
                <a:solidFill>
                  <a:srgbClr val="002060"/>
                </a:solidFill>
                <a:latin typeface="游ゴシック" panose="020B0400000000000000" pitchFamily="50" charset="-128"/>
                <a:ea typeface="游ゴシック" panose="020B0400000000000000" pitchFamily="50" charset="-128"/>
              </a:rPr>
              <a:t>奨学金返還支援金とは</a:t>
            </a:r>
            <a:r>
              <a:rPr lang="en-US" altLang="ja-JP" sz="1400" b="1" dirty="0" smtClean="0">
                <a:solidFill>
                  <a:srgbClr val="002060"/>
                </a:solidFill>
                <a:latin typeface="游ゴシック" panose="020B0400000000000000" pitchFamily="50" charset="-128"/>
                <a:ea typeface="游ゴシック" panose="020B0400000000000000" pitchFamily="50" charset="-128"/>
              </a:rPr>
              <a:t>…</a:t>
            </a:r>
          </a:p>
          <a:p>
            <a:r>
              <a:rPr lang="ja-JP" altLang="en-US" sz="1050" b="1" dirty="0" smtClean="0">
                <a:latin typeface="游ゴシック" panose="020B0400000000000000" pitchFamily="50" charset="-128"/>
                <a:ea typeface="游ゴシック" panose="020B0400000000000000" pitchFamily="50" charset="-128"/>
              </a:rPr>
              <a:t>　大学などの在学中に奨学金の貸与を受け卒業した方が当町に定住し就労等（町内町外企業等を問わず雇用）された場合に、その奨学金返還に対し、年間返還額の３分の２（最大</a:t>
            </a:r>
            <a:r>
              <a:rPr lang="en-US" altLang="ja-JP" sz="1050" b="1" dirty="0" smtClean="0">
                <a:latin typeface="游ゴシック" panose="020B0400000000000000" pitchFamily="50" charset="-128"/>
                <a:ea typeface="游ゴシック" panose="020B0400000000000000" pitchFamily="50" charset="-128"/>
              </a:rPr>
              <a:t>2</a:t>
            </a:r>
            <a:r>
              <a:rPr lang="en-US" altLang="ja-JP" sz="1050" b="1" dirty="0">
                <a:latin typeface="游ゴシック" panose="020B0400000000000000" pitchFamily="50" charset="-128"/>
                <a:ea typeface="游ゴシック" panose="020B0400000000000000" pitchFamily="50" charset="-128"/>
              </a:rPr>
              <a:t>0</a:t>
            </a:r>
            <a:r>
              <a:rPr lang="ja-JP" altLang="en-US" sz="1050" b="1" dirty="0" smtClean="0">
                <a:latin typeface="游ゴシック" panose="020B0400000000000000" pitchFamily="50" charset="-128"/>
                <a:ea typeface="游ゴシック" panose="020B0400000000000000" pitchFamily="50" charset="-128"/>
              </a:rPr>
              <a:t>万円</a:t>
            </a:r>
            <a:r>
              <a:rPr lang="en-US" altLang="ja-JP" sz="1050" b="1" dirty="0" smtClean="0">
                <a:latin typeface="游ゴシック" panose="020B0400000000000000" pitchFamily="50" charset="-128"/>
                <a:ea typeface="游ゴシック" panose="020B0400000000000000" pitchFamily="50" charset="-128"/>
              </a:rPr>
              <a:t>/</a:t>
            </a:r>
            <a:r>
              <a:rPr lang="ja-JP" altLang="en-US" sz="1050" b="1" dirty="0" smtClean="0">
                <a:latin typeface="游ゴシック" panose="020B0400000000000000" pitchFamily="50" charset="-128"/>
                <a:ea typeface="游ゴシック" panose="020B0400000000000000" pitchFamily="50" charset="-128"/>
              </a:rPr>
              <a:t>年）を最長</a:t>
            </a:r>
            <a:r>
              <a:rPr lang="en-US" altLang="ja-JP" sz="1050" b="1" dirty="0" smtClean="0">
                <a:latin typeface="游ゴシック" panose="020B0400000000000000" pitchFamily="50" charset="-128"/>
                <a:ea typeface="游ゴシック" panose="020B0400000000000000" pitchFamily="50" charset="-128"/>
              </a:rPr>
              <a:t>10</a:t>
            </a:r>
            <a:r>
              <a:rPr lang="ja-JP" altLang="en-US" sz="1050" b="1" dirty="0">
                <a:latin typeface="游ゴシック" panose="020B0400000000000000" pitchFamily="50" charset="-128"/>
                <a:ea typeface="游ゴシック" panose="020B0400000000000000" pitchFamily="50" charset="-128"/>
              </a:rPr>
              <a:t>年間</a:t>
            </a:r>
            <a:r>
              <a:rPr lang="ja-JP" altLang="en-US" sz="1050" b="1" dirty="0" smtClean="0">
                <a:latin typeface="游ゴシック" panose="020B0400000000000000" pitchFamily="50" charset="-128"/>
                <a:ea typeface="游ゴシック" panose="020B0400000000000000" pitchFamily="50" charset="-128"/>
              </a:rPr>
              <a:t>支給されます。</a:t>
            </a:r>
            <a:endParaRPr lang="ja-JP" altLang="en-US" sz="1050" b="1" dirty="0">
              <a:latin typeface="游ゴシック" panose="020B0400000000000000" pitchFamily="50" charset="-128"/>
              <a:ea typeface="游ゴシック" panose="020B0400000000000000" pitchFamily="50" charset="-128"/>
            </a:endParaRPr>
          </a:p>
        </p:txBody>
      </p:sp>
      <p:graphicFrame>
        <p:nvGraphicFramePr>
          <p:cNvPr id="10" name="図表 9"/>
          <p:cNvGraphicFramePr/>
          <p:nvPr>
            <p:extLst>
              <p:ext uri="{D42A27DB-BD31-4B8C-83A1-F6EECF244321}">
                <p14:modId xmlns:p14="http://schemas.microsoft.com/office/powerpoint/2010/main" val="3298342050"/>
              </p:ext>
            </p:extLst>
          </p:nvPr>
        </p:nvGraphicFramePr>
        <p:xfrm>
          <a:off x="422065" y="7468058"/>
          <a:ext cx="6751930" cy="12574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角丸四角形吹き出し 2"/>
          <p:cNvSpPr/>
          <p:nvPr/>
        </p:nvSpPr>
        <p:spPr>
          <a:xfrm>
            <a:off x="1477589" y="6710467"/>
            <a:ext cx="4079630" cy="535214"/>
          </a:xfrm>
          <a:prstGeom prst="wedgeRoundRectCallout">
            <a:avLst>
              <a:gd name="adj1" fmla="val 42032"/>
              <a:gd name="adj2" fmla="val 99222"/>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ysClr val="windowText" lastClr="000000"/>
                </a:solidFill>
                <a:latin typeface="游ゴシック" panose="020B0400000000000000" pitchFamily="50" charset="-128"/>
                <a:ea typeface="游ゴシック" panose="020B0400000000000000" pitchFamily="50" charset="-128"/>
              </a:rPr>
              <a:t>本</a:t>
            </a:r>
            <a:r>
              <a:rPr kumimoji="1" lang="ja-JP" altLang="en-US" sz="1400" dirty="0" smtClean="0">
                <a:solidFill>
                  <a:sysClr val="windowText" lastClr="000000"/>
                </a:solidFill>
                <a:latin typeface="游ゴシック" panose="020B0400000000000000" pitchFamily="50" charset="-128"/>
                <a:ea typeface="游ゴシック" panose="020B0400000000000000" pitchFamily="50" charset="-128"/>
              </a:rPr>
              <a:t>制度で</a:t>
            </a:r>
            <a:r>
              <a:rPr kumimoji="1" lang="ja-JP" altLang="en-US" b="1" dirty="0" smtClean="0">
                <a:solidFill>
                  <a:srgbClr val="FF0000"/>
                </a:solidFill>
                <a:latin typeface="游ゴシック" panose="020B0400000000000000" pitchFamily="50" charset="-128"/>
                <a:ea typeface="游ゴシック" panose="020B0400000000000000" pitchFamily="50" charset="-128"/>
              </a:rPr>
              <a:t>最大</a:t>
            </a:r>
            <a:r>
              <a:rPr lang="en-US" altLang="ja-JP" b="1" dirty="0" smtClean="0">
                <a:solidFill>
                  <a:srgbClr val="FF0000"/>
                </a:solidFill>
                <a:latin typeface="游ゴシック" panose="020B0400000000000000" pitchFamily="50" charset="-128"/>
                <a:ea typeface="游ゴシック" panose="020B0400000000000000" pitchFamily="50" charset="-128"/>
              </a:rPr>
              <a:t>2</a:t>
            </a:r>
            <a:r>
              <a:rPr lang="en-US" altLang="ja-JP" b="1" dirty="0">
                <a:solidFill>
                  <a:srgbClr val="FF0000"/>
                </a:solidFill>
                <a:latin typeface="游ゴシック" panose="020B0400000000000000" pitchFamily="50" charset="-128"/>
                <a:ea typeface="游ゴシック" panose="020B0400000000000000" pitchFamily="50" charset="-128"/>
              </a:rPr>
              <a:t>0</a:t>
            </a:r>
            <a:r>
              <a:rPr lang="en-US" altLang="ja-JP" b="1" dirty="0" smtClean="0">
                <a:solidFill>
                  <a:srgbClr val="FF0000"/>
                </a:solidFill>
                <a:latin typeface="游ゴシック" panose="020B0400000000000000" pitchFamily="50" charset="-128"/>
                <a:ea typeface="游ゴシック" panose="020B0400000000000000" pitchFamily="50" charset="-128"/>
              </a:rPr>
              <a:t>0</a:t>
            </a:r>
            <a:r>
              <a:rPr kumimoji="1" lang="ja-JP" altLang="en-US" b="1" dirty="0" smtClean="0">
                <a:solidFill>
                  <a:srgbClr val="FF0000"/>
                </a:solidFill>
                <a:latin typeface="游ゴシック" panose="020B0400000000000000" pitchFamily="50" charset="-128"/>
                <a:ea typeface="游ゴシック" panose="020B0400000000000000" pitchFamily="50" charset="-128"/>
              </a:rPr>
              <a:t>万円が受け取れます</a:t>
            </a:r>
            <a:r>
              <a:rPr lang="ja-JP" altLang="en-US" sz="1600" b="1" dirty="0">
                <a:solidFill>
                  <a:srgbClr val="FF0000"/>
                </a:solidFill>
                <a:latin typeface="游ゴシック" panose="020B0400000000000000" pitchFamily="50" charset="-128"/>
                <a:ea typeface="游ゴシック" panose="020B0400000000000000" pitchFamily="50" charset="-128"/>
              </a:rPr>
              <a:t>！</a:t>
            </a:r>
            <a:endParaRPr kumimoji="1" lang="ja-JP" altLang="en-US" sz="1600" dirty="0">
              <a:solidFill>
                <a:srgbClr val="FF0000"/>
              </a:solidFill>
              <a:latin typeface="游ゴシック" panose="020B0400000000000000" pitchFamily="50" charset="-128"/>
              <a:ea typeface="游ゴシック" panose="020B0400000000000000" pitchFamily="50" charset="-128"/>
            </a:endParaRPr>
          </a:p>
        </p:txBody>
      </p:sp>
      <p:sp>
        <p:nvSpPr>
          <p:cNvPr id="90" name="角丸四角形吹き出し 89"/>
          <p:cNvSpPr/>
          <p:nvPr/>
        </p:nvSpPr>
        <p:spPr>
          <a:xfrm>
            <a:off x="4400790" y="8479779"/>
            <a:ext cx="2556706" cy="491513"/>
          </a:xfrm>
          <a:prstGeom prst="wedgeRoundRectCallout">
            <a:avLst>
              <a:gd name="adj1" fmla="val 3542"/>
              <a:gd name="adj2" fmla="val -104081"/>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latin typeface="游ゴシック" panose="020B0400000000000000" pitchFamily="50" charset="-128"/>
                <a:ea typeface="游ゴシック" panose="020B0400000000000000" pitchFamily="50" charset="-128"/>
              </a:rPr>
              <a:t>補助</a:t>
            </a:r>
            <a:r>
              <a:rPr lang="ja-JP" altLang="en-US" dirty="0" smtClean="0">
                <a:solidFill>
                  <a:sysClr val="windowText" lastClr="000000"/>
                </a:solidFill>
                <a:latin typeface="游ゴシック" panose="020B0400000000000000" pitchFamily="50" charset="-128"/>
                <a:ea typeface="游ゴシック" panose="020B0400000000000000" pitchFamily="50" charset="-128"/>
              </a:rPr>
              <a:t>金で</a:t>
            </a:r>
            <a:r>
              <a:rPr kumimoji="1" lang="ja-JP" altLang="en-US" b="1" dirty="0" smtClean="0">
                <a:solidFill>
                  <a:srgbClr val="FF0000"/>
                </a:solidFill>
                <a:latin typeface="游ゴシック" panose="020B0400000000000000" pitchFamily="50" charset="-128"/>
                <a:ea typeface="游ゴシック" panose="020B0400000000000000" pitchFamily="50" charset="-128"/>
              </a:rPr>
              <a:t>最大</a:t>
            </a:r>
            <a:r>
              <a:rPr kumimoji="1" lang="en-US" altLang="ja-JP" b="1" dirty="0" smtClean="0">
                <a:solidFill>
                  <a:srgbClr val="FF0000"/>
                </a:solidFill>
                <a:latin typeface="游ゴシック" panose="020B0400000000000000" pitchFamily="50" charset="-128"/>
                <a:ea typeface="游ゴシック" panose="020B0400000000000000" pitchFamily="50" charset="-128"/>
              </a:rPr>
              <a:t>10</a:t>
            </a:r>
            <a:r>
              <a:rPr kumimoji="1" lang="ja-JP" altLang="en-US" b="1" dirty="0" smtClean="0">
                <a:solidFill>
                  <a:srgbClr val="FF0000"/>
                </a:solidFill>
                <a:latin typeface="游ゴシック" panose="020B0400000000000000" pitchFamily="50" charset="-128"/>
                <a:ea typeface="游ゴシック" panose="020B0400000000000000" pitchFamily="50" charset="-128"/>
              </a:rPr>
              <a:t>年間</a:t>
            </a:r>
            <a:endParaRPr kumimoji="1" lang="en-US" altLang="ja-JP" b="1" dirty="0" smtClean="0">
              <a:solidFill>
                <a:srgbClr val="FF0000"/>
              </a:solidFill>
              <a:latin typeface="游ゴシック" panose="020B0400000000000000" pitchFamily="50" charset="-128"/>
              <a:ea typeface="游ゴシック" panose="020B0400000000000000" pitchFamily="50" charset="-128"/>
            </a:endParaRPr>
          </a:p>
        </p:txBody>
      </p:sp>
      <p:sp>
        <p:nvSpPr>
          <p:cNvPr id="54" name="テキスト ボックス 53"/>
          <p:cNvSpPr txBox="1"/>
          <p:nvPr/>
        </p:nvSpPr>
        <p:spPr>
          <a:xfrm>
            <a:off x="514077" y="1223012"/>
            <a:ext cx="6372700" cy="707886"/>
          </a:xfrm>
          <a:prstGeom prst="rect">
            <a:avLst/>
          </a:prstGeom>
          <a:noFill/>
        </p:spPr>
        <p:txBody>
          <a:bodyPr wrap="square" rtlCol="0">
            <a:spAutoFit/>
          </a:bodyPr>
          <a:lstStyle/>
          <a:p>
            <a:pPr algn="ctr"/>
            <a:r>
              <a:rPr lang="ja-JP" altLang="en-US" b="1" dirty="0" smtClean="0">
                <a:solidFill>
                  <a:schemeClr val="bg1"/>
                </a:solidFill>
                <a:latin typeface="游ゴシック" panose="020B0400000000000000" pitchFamily="50" charset="-128"/>
                <a:ea typeface="游ゴシック" panose="020B0400000000000000" pitchFamily="50" charset="-128"/>
              </a:rPr>
              <a:t>最大で</a:t>
            </a:r>
            <a:r>
              <a:rPr lang="ja-JP" altLang="en-US" sz="4000" b="1" dirty="0" smtClean="0">
                <a:solidFill>
                  <a:srgbClr val="0070C0"/>
                </a:solidFill>
                <a:latin typeface="HGS創英角ｺﾞｼｯｸUB" panose="020B0900000000000000" pitchFamily="50" charset="-128"/>
                <a:ea typeface="HGS創英角ｺﾞｼｯｸUB" panose="020B0900000000000000" pitchFamily="50" charset="-128"/>
              </a:rPr>
              <a:t>　　　　　</a:t>
            </a:r>
            <a:r>
              <a:rPr lang="ja-JP" altLang="en-US" b="1" dirty="0" smtClean="0">
                <a:solidFill>
                  <a:schemeClr val="bg1"/>
                </a:solidFill>
                <a:latin typeface="游ゴシック" panose="020B0400000000000000" pitchFamily="50" charset="-128"/>
                <a:ea typeface="游ゴシック" panose="020B0400000000000000" pitchFamily="50" charset="-128"/>
              </a:rPr>
              <a:t>補助します</a:t>
            </a:r>
            <a:endParaRPr lang="en-US" altLang="ja-JP" sz="1400" b="1" dirty="0">
              <a:solidFill>
                <a:schemeClr val="bg1"/>
              </a:solidFill>
              <a:latin typeface="游ゴシック" panose="020B0400000000000000" pitchFamily="50" charset="-128"/>
              <a:ea typeface="游ゴシック" panose="020B0400000000000000" pitchFamily="50" charset="-128"/>
            </a:endParaRPr>
          </a:p>
        </p:txBody>
      </p:sp>
      <p:sp>
        <p:nvSpPr>
          <p:cNvPr id="4" name="円形吹き出し 3"/>
          <p:cNvSpPr/>
          <p:nvPr/>
        </p:nvSpPr>
        <p:spPr>
          <a:xfrm>
            <a:off x="134094" y="126540"/>
            <a:ext cx="1150336" cy="496907"/>
          </a:xfrm>
          <a:prstGeom prst="wedgeEllipseCallout">
            <a:avLst>
              <a:gd name="adj1" fmla="val 19611"/>
              <a:gd name="adj2" fmla="val 68504"/>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t>新設</a:t>
            </a:r>
            <a:r>
              <a:rPr kumimoji="1" lang="ja-JP" altLang="en-US" sz="1600" b="1" dirty="0" smtClean="0"/>
              <a:t>！</a:t>
            </a:r>
            <a:endParaRPr kumimoji="1" lang="ja-JP" altLang="en-US" sz="1600" b="1" dirty="0"/>
          </a:p>
        </p:txBody>
      </p:sp>
      <p:graphicFrame>
        <p:nvGraphicFramePr>
          <p:cNvPr id="2" name="表 1"/>
          <p:cNvGraphicFramePr>
            <a:graphicFrameLocks noGrp="1"/>
          </p:cNvGraphicFramePr>
          <p:nvPr>
            <p:extLst>
              <p:ext uri="{D42A27DB-BD31-4B8C-83A1-F6EECF244321}">
                <p14:modId xmlns:p14="http://schemas.microsoft.com/office/powerpoint/2010/main" val="1120714010"/>
              </p:ext>
            </p:extLst>
          </p:nvPr>
        </p:nvGraphicFramePr>
        <p:xfrm>
          <a:off x="2677470" y="2962985"/>
          <a:ext cx="2771755" cy="259080"/>
        </p:xfrm>
        <a:graphic>
          <a:graphicData uri="http://schemas.openxmlformats.org/drawingml/2006/table">
            <a:tbl>
              <a:tblPr firstRow="1" bandRow="1">
                <a:tableStyleId>{5C22544A-7EE6-4342-B048-85BDC9FD1C3A}</a:tableStyleId>
              </a:tblPr>
              <a:tblGrid>
                <a:gridCol w="2771755"/>
              </a:tblGrid>
              <a:tr h="220492">
                <a:tc>
                  <a:txBody>
                    <a:bodyPr/>
                    <a:lstStyle/>
                    <a:p>
                      <a:r>
                        <a:rPr kumimoji="1" lang="ja-JP" altLang="en-US" sz="1100" dirty="0" smtClean="0">
                          <a:solidFill>
                            <a:srgbClr val="FF0000"/>
                          </a:solidFill>
                          <a:latin typeface="+mn-ea"/>
                          <a:ea typeface="+mn-ea"/>
                        </a:rPr>
                        <a:t>次の１～</a:t>
                      </a:r>
                      <a:r>
                        <a:rPr kumimoji="1" lang="en-US" altLang="ja-JP" sz="1100" dirty="0" smtClean="0">
                          <a:solidFill>
                            <a:srgbClr val="FF0000"/>
                          </a:solidFill>
                          <a:latin typeface="+mn-ea"/>
                          <a:ea typeface="+mn-ea"/>
                        </a:rPr>
                        <a:t>10</a:t>
                      </a:r>
                      <a:r>
                        <a:rPr kumimoji="1" lang="ja-JP" altLang="en-US" sz="1100" dirty="0" smtClean="0">
                          <a:solidFill>
                            <a:srgbClr val="FF0000"/>
                          </a:solidFill>
                          <a:latin typeface="+mn-ea"/>
                          <a:ea typeface="+mn-ea"/>
                        </a:rPr>
                        <a:t>の条件を全て満たす方</a:t>
                      </a:r>
                      <a:endParaRPr kumimoji="1" lang="ja-JP" altLang="en-US" sz="1100" dirty="0">
                        <a:solidFill>
                          <a:srgbClr val="FF0000"/>
                        </a:solidFill>
                        <a:latin typeface="+mn-ea"/>
                        <a:ea typeface="+mn-ea"/>
                      </a:endParaRPr>
                    </a:p>
                  </a:txBody>
                  <a:tcPr>
                    <a:noFill/>
                  </a:tcPr>
                </a:tc>
              </a:tr>
            </a:tbl>
          </a:graphicData>
        </a:graphic>
      </p:graphicFrame>
      <p:pic>
        <p:nvPicPr>
          <p:cNvPr id="7" name="図 6"/>
          <p:cNvPicPr>
            <a:picLocks noChangeAspect="1"/>
          </p:cNvPicPr>
          <p:nvPr/>
        </p:nvPicPr>
        <p:blipFill>
          <a:blip r:embed="rId8"/>
          <a:stretch>
            <a:fillRect/>
          </a:stretch>
        </p:blipFill>
        <p:spPr>
          <a:xfrm>
            <a:off x="5864835" y="4660717"/>
            <a:ext cx="1178757" cy="1062986"/>
          </a:xfrm>
          <a:prstGeom prst="rect">
            <a:avLst/>
          </a:prstGeom>
        </p:spPr>
      </p:pic>
      <p:pic>
        <p:nvPicPr>
          <p:cNvPr id="11" name="図 10"/>
          <p:cNvPicPr>
            <a:picLocks noChangeAspect="1"/>
          </p:cNvPicPr>
          <p:nvPr/>
        </p:nvPicPr>
        <p:blipFill>
          <a:blip r:embed="rId9"/>
          <a:stretch>
            <a:fillRect/>
          </a:stretch>
        </p:blipFill>
        <p:spPr>
          <a:xfrm>
            <a:off x="514077" y="9776198"/>
            <a:ext cx="1089828" cy="791172"/>
          </a:xfrm>
          <a:prstGeom prst="rect">
            <a:avLst/>
          </a:prstGeom>
        </p:spPr>
      </p:pic>
      <p:sp>
        <p:nvSpPr>
          <p:cNvPr id="9" name="テキスト ボックス 8"/>
          <p:cNvSpPr txBox="1"/>
          <p:nvPr/>
        </p:nvSpPr>
        <p:spPr>
          <a:xfrm>
            <a:off x="1504901" y="8903962"/>
            <a:ext cx="2843408" cy="230832"/>
          </a:xfrm>
          <a:prstGeom prst="rect">
            <a:avLst/>
          </a:prstGeom>
          <a:noFill/>
        </p:spPr>
        <p:txBody>
          <a:bodyPr wrap="square" rtlCol="0">
            <a:spAutoFit/>
          </a:bodyPr>
          <a:lstStyle/>
          <a:p>
            <a:pPr lvl="0" defTabSz="755934"/>
            <a:r>
              <a:rPr lang="en-US" altLang="ja-JP" sz="900" dirty="0">
                <a:solidFill>
                  <a:prstClr val="black"/>
                </a:solidFill>
              </a:rPr>
              <a:t>※</a:t>
            </a:r>
            <a:r>
              <a:rPr lang="ja-JP" altLang="en-US" sz="900" dirty="0">
                <a:solidFill>
                  <a:prstClr val="black"/>
                </a:solidFill>
              </a:rPr>
              <a:t>例：移住した</a:t>
            </a:r>
            <a:r>
              <a:rPr lang="en-US" altLang="ja-JP" sz="900" dirty="0" smtClean="0">
                <a:solidFill>
                  <a:prstClr val="black"/>
                </a:solidFill>
              </a:rPr>
              <a:t>35</a:t>
            </a:r>
            <a:r>
              <a:rPr lang="ja-JP" altLang="en-US" sz="900" dirty="0" smtClean="0">
                <a:solidFill>
                  <a:prstClr val="black"/>
                </a:solidFill>
              </a:rPr>
              <a:t>歳</a:t>
            </a:r>
            <a:r>
              <a:rPr lang="ja-JP" altLang="en-US" sz="900" dirty="0">
                <a:solidFill>
                  <a:prstClr val="black"/>
                </a:solidFill>
              </a:rPr>
              <a:t>未満の若者</a:t>
            </a:r>
            <a:r>
              <a:rPr lang="ja-JP" altLang="en-US" sz="900" dirty="0" smtClean="0">
                <a:solidFill>
                  <a:prstClr val="black"/>
                </a:solidFill>
              </a:rPr>
              <a:t>で就労された場合</a:t>
            </a:r>
            <a:endParaRPr lang="ja-JP" altLang="en-US" sz="900" dirty="0">
              <a:solidFill>
                <a:prstClr val="black"/>
              </a:solidFill>
            </a:endParaRPr>
          </a:p>
        </p:txBody>
      </p:sp>
      <p:pic>
        <p:nvPicPr>
          <p:cNvPr id="5" name="図 4"/>
          <p:cNvPicPr>
            <a:picLocks noChangeAspect="1"/>
          </p:cNvPicPr>
          <p:nvPr/>
        </p:nvPicPr>
        <p:blipFill>
          <a:blip r:embed="rId10"/>
          <a:stretch>
            <a:fillRect/>
          </a:stretch>
        </p:blipFill>
        <p:spPr>
          <a:xfrm>
            <a:off x="6316849" y="9310740"/>
            <a:ext cx="934714" cy="930915"/>
          </a:xfrm>
          <a:prstGeom prst="rect">
            <a:avLst/>
          </a:prstGeom>
        </p:spPr>
      </p:pic>
    </p:spTree>
    <p:extLst>
      <p:ext uri="{BB962C8B-B14F-4D97-AF65-F5344CB8AC3E}">
        <p14:creationId xmlns:p14="http://schemas.microsoft.com/office/powerpoint/2010/main" val="3593774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1621</TotalTime>
  <Words>276</Words>
  <Application>Microsoft Office PowerPoint</Application>
  <PresentationFormat>ユーザー設定</PresentationFormat>
  <Paragraphs>39</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HGS創英角ｺﾞｼｯｸUB</vt:lpstr>
      <vt:lpstr>ＭＳ Ｐゴシック</vt:lpstr>
      <vt:lpstr>游ゴシック</vt:lpstr>
      <vt:lpstr>游ゴシック Medium</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WS28001</dc:creator>
  <cp:lastModifiedBy>WSR5051</cp:lastModifiedBy>
  <cp:revision>158</cp:revision>
  <cp:lastPrinted>2024-03-04T02:27:31Z</cp:lastPrinted>
  <dcterms:created xsi:type="dcterms:W3CDTF">2020-08-27T07:19:07Z</dcterms:created>
  <dcterms:modified xsi:type="dcterms:W3CDTF">2024-03-15T04:06:10Z</dcterms:modified>
</cp:coreProperties>
</file>